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53" r:id="rId2"/>
  </p:sldMasterIdLst>
  <p:notesMasterIdLst>
    <p:notesMasterId r:id="rId12"/>
  </p:notesMasterIdLst>
  <p:sldIdLst>
    <p:sldId id="272" r:id="rId3"/>
    <p:sldId id="317" r:id="rId4"/>
    <p:sldId id="318" r:id="rId5"/>
    <p:sldId id="274" r:id="rId6"/>
    <p:sldId id="319" r:id="rId7"/>
    <p:sldId id="316" r:id="rId8"/>
    <p:sldId id="320" r:id="rId9"/>
    <p:sldId id="311" r:id="rId10"/>
    <p:sldId id="321" r:id="rId11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00"/>
    <a:srgbClr val="2D3A43"/>
    <a:srgbClr val="3C4E5A"/>
    <a:srgbClr val="FF4747"/>
    <a:srgbClr val="CC0000"/>
    <a:srgbClr val="34434E"/>
    <a:srgbClr val="738EA1"/>
    <a:srgbClr val="506878"/>
    <a:srgbClr val="28343C"/>
    <a:srgbClr val="9EB1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0" autoAdjust="0"/>
    <p:restoredTop sz="98280" autoAdjust="0"/>
  </p:normalViewPr>
  <p:slideViewPr>
    <p:cSldViewPr snapToGrid="0" showGuides="1">
      <p:cViewPr>
        <p:scale>
          <a:sx n="80" d="100"/>
          <a:sy n="80" d="100"/>
        </p:scale>
        <p:origin x="-480" y="-408"/>
      </p:cViewPr>
      <p:guideLst>
        <p:guide orient="horz" pos="3843"/>
        <p:guide orient="horz" pos="297"/>
        <p:guide orient="horz" pos="4683"/>
        <p:guide orient="horz" pos="86"/>
        <p:guide pos="3368"/>
        <p:guide pos="6658"/>
        <p:guide pos="3095"/>
        <p:guide pos="5883"/>
        <p:guide pos="6402"/>
        <p:guide pos="5844"/>
        <p:guide pos="6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77;&#1088;&#1074;&#1080;&#1089;&#1085;&#1099;&#1077;%20&#1072;&#1087;&#1072;&#1088;&#1090;&#1072;&#1084;&#1077;&#1085;&#1090;&#1099;\&#1057;&#1077;&#1088;&#1074;&#1080;&#1089;&#1085;&#1099;&#1077;%20&#1072;&#1087;&#1072;&#1088;&#1090;&#1072;&#1084;&#1077;&#1085;&#1090;&#1099;\&#1101;&#1082;&#1089;&#1077;&#1083;&#1100;%20&#1076;&#1083;&#1103;%20&#1086;&#1090;&#1095;&#1077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373158241593123"/>
          <c:y val="3.0149408513345275E-2"/>
          <c:w val="0.76104148829931206"/>
          <c:h val="0.83066065825274893"/>
        </c:manualLayout>
      </c:layout>
      <c:bubbleChart>
        <c:ser>
          <c:idx val="0"/>
          <c:order val="0"/>
          <c:tx>
            <c:v>Москва</c:v>
          </c:tx>
          <c:spPr>
            <a:solidFill>
              <a:srgbClr val="002244"/>
            </a:solidFill>
            <a:ln w="25400"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-6.3116370808678865E-2"/>
                  <c:y val="-5.3151156512767667E-2"/>
                </c:manualLayout>
              </c:layout>
              <c:showVal val="1"/>
              <c:showSer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SerName val="1"/>
            <c:separator>
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'сравнение предложения'!$C$4</c:f>
              <c:numCache>
                <c:formatCode>General</c:formatCode>
                <c:ptCount val="1"/>
                <c:pt idx="0">
                  <c:v>3000</c:v>
                </c:pt>
              </c:numCache>
            </c:numRef>
          </c:xVal>
          <c:yVal>
            <c:numRef>
              <c:f>'сравнение предложения'!$B$4</c:f>
              <c:numCache>
                <c:formatCode>General</c:formatCode>
                <c:ptCount val="1"/>
                <c:pt idx="0">
                  <c:v>0.1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0.1</c:v>
              </c:pt>
            </c:numLit>
          </c:bubbleSize>
        </c:ser>
        <c:ser>
          <c:idx val="1"/>
          <c:order val="1"/>
          <c:tx>
            <c:strRef>
              <c:f>'сравнение предложения'!$A$5</c:f>
              <c:strCache>
                <c:ptCount val="1"/>
                <c:pt idx="0">
                  <c:v>Сингапур</c:v>
                </c:pt>
              </c:strCache>
            </c:strRef>
          </c:tx>
          <c:spPr>
            <a:solidFill>
              <a:srgbClr val="002244"/>
            </a:solidFill>
            <a:ln w="25400"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-0.10425004708828521"/>
                  <c:y val="1.2645929826787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Ser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SerName val="1"/>
            <c:separator>
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'сравнение предложения'!$C$5</c:f>
              <c:numCache>
                <c:formatCode>General</c:formatCode>
                <c:ptCount val="1"/>
                <c:pt idx="0">
                  <c:v>2500</c:v>
                </c:pt>
              </c:numCache>
            </c:numRef>
          </c:xVal>
          <c:yVal>
            <c:numRef>
              <c:f>'сравнение предложения'!$B$5</c:f>
              <c:numCache>
                <c:formatCode>General</c:formatCode>
                <c:ptCount val="1"/>
                <c:pt idx="0">
                  <c:v>1.8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1.8</c:v>
              </c:pt>
            </c:numLit>
          </c:bubbleSize>
        </c:ser>
        <c:ser>
          <c:idx val="2"/>
          <c:order val="2"/>
          <c:tx>
            <c:strRef>
              <c:f>'сравнение предложения'!$A$6</c:f>
              <c:strCache>
                <c:ptCount val="1"/>
                <c:pt idx="0">
                  <c:v>Лондон</c:v>
                </c:pt>
              </c:strCache>
            </c:strRef>
          </c:tx>
          <c:spPr>
            <a:solidFill>
              <a:srgbClr val="002244"/>
            </a:solidFill>
            <a:ln w="25400"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-8.5758955104335483E-2"/>
                  <c:y val="4.87278725969164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Val val="1"/>
              <c:showSer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r"/>
            <c:showVal val="1"/>
            <c:showSerName val="1"/>
            <c:separator>
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'сравнение предложения'!$C$6</c:f>
              <c:numCache>
                <c:formatCode>General</c:formatCode>
                <c:ptCount val="1"/>
                <c:pt idx="0">
                  <c:v>7000</c:v>
                </c:pt>
              </c:numCache>
            </c:numRef>
          </c:xVal>
          <c:yVal>
            <c:numRef>
              <c:f>'сравнение предложения'!$B$6</c:f>
              <c:numCache>
                <c:formatCode>General</c:formatCode>
                <c:ptCount val="1"/>
                <c:pt idx="0">
                  <c:v>1.2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1.2</c:v>
              </c:pt>
            </c:numLit>
          </c:bubbleSize>
        </c:ser>
        <c:ser>
          <c:idx val="3"/>
          <c:order val="3"/>
          <c:tx>
            <c:strRef>
              <c:f>'сравнение предложения'!$A$7</c:f>
              <c:strCache>
                <c:ptCount val="1"/>
                <c:pt idx="0">
                  <c:v>Сидней</c:v>
                </c:pt>
              </c:strCache>
            </c:strRef>
          </c:tx>
          <c:spPr>
            <a:solidFill>
              <a:srgbClr val="002244"/>
            </a:solidFill>
            <a:ln w="25400">
              <a:solidFill>
                <a:prstClr val="white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SerName val="1"/>
            <c:separator>
</c:separator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'сравнение предложения'!$C$7</c:f>
              <c:numCache>
                <c:formatCode>General</c:formatCode>
                <c:ptCount val="1"/>
                <c:pt idx="0">
                  <c:v>2200</c:v>
                </c:pt>
              </c:numCache>
            </c:numRef>
          </c:xVal>
          <c:yVal>
            <c:numRef>
              <c:f>'сравнение предложения'!$B$7</c:f>
              <c:numCache>
                <c:formatCode>General</c:formatCode>
                <c:ptCount val="1"/>
                <c:pt idx="0">
                  <c:v>2.6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2.6</c:v>
              </c:pt>
            </c:numLit>
          </c:bubbleSize>
        </c:ser>
        <c:ser>
          <c:idx val="4"/>
          <c:order val="4"/>
          <c:tx>
            <c:strRef>
              <c:f>'сравнение предложения'!$A$8</c:f>
              <c:strCache>
                <c:ptCount val="1"/>
                <c:pt idx="0">
                  <c:v>Гонконг</c:v>
                </c:pt>
              </c:strCache>
            </c:strRef>
          </c:tx>
          <c:spPr>
            <a:solidFill>
              <a:srgbClr val="002244"/>
            </a:solidFill>
            <a:ln w="25400">
              <a:solidFill>
                <a:schemeClr val="bg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SerName val="1"/>
            <c:separator>
</c:separator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'сравнение предложения'!$C$8</c:f>
              <c:numCache>
                <c:formatCode>General</c:formatCode>
                <c:ptCount val="1"/>
                <c:pt idx="0">
                  <c:v>3800</c:v>
                </c:pt>
              </c:numCache>
            </c:numRef>
          </c:xVal>
          <c:yVal>
            <c:numRef>
              <c:f>'сравнение предложения'!$B$8</c:f>
              <c:numCache>
                <c:formatCode>General</c:formatCode>
                <c:ptCount val="1"/>
                <c:pt idx="0">
                  <c:v>5.3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5.3</c:v>
              </c:pt>
            </c:numLit>
          </c:bubbleSize>
        </c:ser>
        <c:ser>
          <c:idx val="5"/>
          <c:order val="5"/>
          <c:tx>
            <c:strRef>
              <c:f>'сравнение предложения'!$A$9</c:f>
              <c:strCache>
                <c:ptCount val="1"/>
                <c:pt idx="0">
                  <c:v>Нью-Йорк</c:v>
                </c:pt>
              </c:strCache>
            </c:strRef>
          </c:tx>
          <c:spPr>
            <a:solidFill>
              <a:srgbClr val="002244"/>
            </a:solidFill>
            <a:ln w="25400">
              <a:solidFill>
                <a:prstClr val="white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SerName val="1"/>
            <c:separator>
</c:separator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'сравнение предложения'!$C$9</c:f>
              <c:numCache>
                <c:formatCode>General</c:formatCode>
                <c:ptCount val="1"/>
                <c:pt idx="0">
                  <c:v>12500</c:v>
                </c:pt>
              </c:numCache>
            </c:numRef>
          </c:xVal>
          <c:yVal>
            <c:numRef>
              <c:f>'сравнение предложения'!$B$9</c:f>
              <c:numCache>
                <c:formatCode>General</c:formatCode>
                <c:ptCount val="1"/>
                <c:pt idx="0">
                  <c:v>5.2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5.2</c:v>
              </c:pt>
            </c:numLit>
          </c:bubbleSize>
        </c:ser>
        <c:bubbleScale val="100"/>
        <c:axId val="89793280"/>
        <c:axId val="89795200"/>
      </c:bubbleChart>
      <c:valAx>
        <c:axId val="89793280"/>
        <c:scaling>
          <c:orientation val="minMax"/>
        </c:scaling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 dirty="0"/>
                  <a:t>Количество визитов в год, тыс.</a:t>
                </a:r>
              </a:p>
            </c:rich>
          </c:tx>
          <c:layout>
            <c:manualLayout>
              <c:xMode val="edge"/>
              <c:yMode val="edge"/>
              <c:x val="0.35526399436756967"/>
              <c:y val="0.92883899695837768"/>
            </c:manualLayout>
          </c:layout>
        </c:title>
        <c:numFmt formatCode="#,##0" sourceLinked="0"/>
        <c:tickLblPos val="nextTo"/>
        <c:crossAx val="89795200"/>
        <c:crosses val="autoZero"/>
        <c:crossBetween val="midCat"/>
        <c:majorUnit val="2000"/>
      </c:valAx>
      <c:valAx>
        <c:axId val="8979520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Количество сервисных </a:t>
                </a:r>
                <a:r>
                  <a:rPr lang="ru-RU" sz="1600" dirty="0" smtClean="0"/>
                  <a:t>апартаментов </a:t>
                </a:r>
                <a:r>
                  <a:rPr lang="ru-RU" sz="1600" dirty="0"/>
                  <a:t>на тысячу приезжающих, шт.</a:t>
                </a:r>
              </a:p>
            </c:rich>
          </c:tx>
          <c:layout>
            <c:manualLayout>
              <c:xMode val="edge"/>
              <c:yMode val="edge"/>
              <c:x val="2.3668639053254437E-2"/>
              <c:y val="5.4583553837848187E-2"/>
            </c:manualLayout>
          </c:layout>
        </c:title>
        <c:numFmt formatCode="#,##0.0" sourceLinked="0"/>
        <c:tickLblPos val="nextTo"/>
        <c:crossAx val="89793280"/>
        <c:crosses val="autoZero"/>
        <c:crossBetween val="midCat"/>
        <c:majorUnit val="0.5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Лист1!$A$2:$A$8</c:f>
              <c:strCache>
                <c:ptCount val="7"/>
                <c:pt idx="0">
                  <c:v>Больше места</c:v>
                </c:pt>
                <c:pt idx="1">
                  <c:v>Возможность готовить пищу</c:v>
                </c:pt>
                <c:pt idx="2">
                  <c:v>Стоимость</c:v>
                </c:pt>
                <c:pt idx="3">
                  <c:v>Более комфортная обстановка</c:v>
                </c:pt>
                <c:pt idx="4">
                  <c:v>Независимость</c:v>
                </c:pt>
                <c:pt idx="5">
                  <c:v>Личное пространство</c:v>
                </c:pt>
                <c:pt idx="6">
                  <c:v>Возможность пригласить гостей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0.81</c:v>
                </c:pt>
                <c:pt idx="1">
                  <c:v>0.74000000000000166</c:v>
                </c:pt>
                <c:pt idx="2">
                  <c:v>0.66000000000000214</c:v>
                </c:pt>
                <c:pt idx="3">
                  <c:v>0.66000000000000214</c:v>
                </c:pt>
                <c:pt idx="4">
                  <c:v>0.62000000000000166</c:v>
                </c:pt>
                <c:pt idx="5">
                  <c:v>0.45</c:v>
                </c:pt>
                <c:pt idx="6">
                  <c:v>0.24000000000000021</c:v>
                </c:pt>
              </c:numCache>
            </c:numRef>
          </c:val>
        </c:ser>
        <c:dLbls>
          <c:showVal val="1"/>
        </c:dLbls>
        <c:overlap val="-25"/>
        <c:axId val="109713280"/>
        <c:axId val="109714816"/>
      </c:barChart>
      <c:catAx>
        <c:axId val="109713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9714816"/>
        <c:crosses val="autoZero"/>
        <c:auto val="1"/>
        <c:lblAlgn val="ctr"/>
        <c:lblOffset val="100"/>
      </c:catAx>
      <c:valAx>
        <c:axId val="10971481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097132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1.7565360371694091E-2"/>
          <c:y val="0"/>
          <c:w val="0.96779683931856231"/>
          <c:h val="0.681535476669152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Деловые командировки сотрудников</c:v>
                </c:pt>
                <c:pt idx="1">
                  <c:v>Размещение сотрудников во время проектной работы</c:v>
                </c:pt>
                <c:pt idx="2">
                  <c:v>Долгосрочное размещение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0.65000000000000102</c:v>
                </c:pt>
                <c:pt idx="1">
                  <c:v>0.5</c:v>
                </c:pt>
                <c:pt idx="2">
                  <c:v>0.35000000000000031</c:v>
                </c:pt>
                <c:pt idx="3">
                  <c:v>0.13</c:v>
                </c:pt>
              </c:numCache>
            </c:numRef>
          </c:val>
        </c:ser>
        <c:dLbls>
          <c:showVal val="1"/>
        </c:dLbls>
        <c:overlap val="-25"/>
        <c:axId val="105255680"/>
        <c:axId val="105257216"/>
      </c:barChart>
      <c:catAx>
        <c:axId val="105255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5257216"/>
        <c:crosses val="autoZero"/>
        <c:auto val="1"/>
        <c:lblAlgn val="ctr"/>
        <c:lblOffset val="100"/>
      </c:catAx>
      <c:valAx>
        <c:axId val="10525721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05255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B5189-E132-468E-A2FD-3BD59ADDAC77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022E-3855-45AA-AA07-6E27835879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2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40" y="2348895"/>
            <a:ext cx="9380221" cy="1620771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0" y="4005752"/>
            <a:ext cx="9380221" cy="19323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06B8D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3983064"/>
            <a:ext cx="9159175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68339" y="6964707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Intermarksavills.ru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4" y="1"/>
            <a:ext cx="3322800" cy="743426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4" y="133352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9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9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9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9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4" y="1"/>
            <a:ext cx="3322800" cy="7434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4" y="133352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9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9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9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9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244" y="2634698"/>
            <a:ext cx="9089390" cy="1968123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244" y="4630602"/>
            <a:ext cx="9089390" cy="1654026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AM SLIDE 1- 9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878264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878264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878264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7119939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7119939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7119939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47702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47702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2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10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 dirty="0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6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718831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3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3954210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7206616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18831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3954210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7206616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AM 3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32035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867412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119818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04026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33001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195313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52035" y="1862140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10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487413" y="1862140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6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739819" y="1862140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3516" y="3496933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31641" y="3496933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01300" y="3496933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2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AM 2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68050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2951999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96204" y="2404237"/>
            <a:ext cx="2951999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4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50" y="2501660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A1A7C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7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541963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147616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178982" y="2501660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A1A7C0"/>
              </a:buCl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545446" y="2422527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545446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6" y="3485070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53902" y="3485070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1 PERSON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781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4" y="793630"/>
            <a:ext cx="6888528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60"/>
            <a:ext cx="7808914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A1A7C0"/>
              </a:buCl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7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6" y="3485070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9545638" cy="4216401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Picture Placeholder 18"/>
          <p:cNvSpPr>
            <a:spLocks noGrp="1" noChangeAspect="1"/>
          </p:cNvSpPr>
          <p:nvPr>
            <p:ph type="pic" sz="quarter" idx="24"/>
          </p:nvPr>
        </p:nvSpPr>
        <p:spPr>
          <a:xfrm>
            <a:off x="6192657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1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8237446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2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192657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8237446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WO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6" y="1798638"/>
            <a:ext cx="4710114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521326" y="1798638"/>
            <a:ext cx="4710114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2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 dirty="0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5610114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4216240"/>
            <a:ext cx="4536000" cy="2700000"/>
          </a:xfrm>
        </p:spPr>
        <p:txBody>
          <a:bodyPr lIns="0" rIns="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3151" y="4129509"/>
            <a:ext cx="453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610114" y="4129509"/>
            <a:ext cx="453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610114" y="4216240"/>
            <a:ext cx="4536000" cy="2700000"/>
          </a:xfrm>
        </p:spPr>
        <p:txBody>
          <a:bodyPr lIns="0" rIns="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2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9" y="504607"/>
            <a:ext cx="8762625" cy="127196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8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606B8D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1764" y="2407886"/>
            <a:ext cx="10429875" cy="37591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8339" y="6964707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savills.ru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HREE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6" y="1798638"/>
            <a:ext cx="9561513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757239" y="1870075"/>
            <a:ext cx="3030537" cy="31369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3906839" y="1870075"/>
            <a:ext cx="3030537" cy="31369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046914" y="1870075"/>
            <a:ext cx="3030537" cy="31369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7238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06838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046913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906838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7046913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FOU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2" y="1782973"/>
            <a:ext cx="2303999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081031" y="1782973"/>
            <a:ext cx="2303999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508761" y="1782973"/>
            <a:ext cx="2303999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36491" y="1782973"/>
            <a:ext cx="2303999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2" y="1870073"/>
            <a:ext cx="2088000" cy="216128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3176632" y="1870073"/>
            <a:ext cx="2088000" cy="216128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610114" y="1870073"/>
            <a:ext cx="2088000" cy="216128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043595" y="1870073"/>
            <a:ext cx="2088000" cy="216128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3152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176632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610114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43595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2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76632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610114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043595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6 CASE STUDIES (PRINT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3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2" y="1870074"/>
            <a:ext cx="1360228" cy="140796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3151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61768" y="1782973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70234" y="1782973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478701" y="1782973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087169" y="1782973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8695636" y="1782973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2340710" y="1870074"/>
            <a:ext cx="1360228" cy="140796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40711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3960306" y="1870074"/>
            <a:ext cx="1360228" cy="140796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960305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 noChangeAspect="1"/>
          </p:cNvSpPr>
          <p:nvPr>
            <p:ph type="pic" sz="quarter" idx="20"/>
          </p:nvPr>
        </p:nvSpPr>
        <p:spPr>
          <a:xfrm>
            <a:off x="5564979" y="1870074"/>
            <a:ext cx="1360228" cy="140796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564979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9"/>
          <p:cNvSpPr>
            <a:spLocks noGrp="1" noChangeAspect="1"/>
          </p:cNvSpPr>
          <p:nvPr>
            <p:ph type="pic" sz="quarter" idx="22"/>
          </p:nvPr>
        </p:nvSpPr>
        <p:spPr>
          <a:xfrm>
            <a:off x="7181482" y="1870074"/>
            <a:ext cx="1360228" cy="140796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181483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9"/>
          <p:cNvSpPr>
            <a:spLocks noGrp="1" noChangeAspect="1"/>
          </p:cNvSpPr>
          <p:nvPr>
            <p:ph type="pic" sz="quarter" idx="24"/>
          </p:nvPr>
        </p:nvSpPr>
        <p:spPr>
          <a:xfrm>
            <a:off x="8785662" y="1870074"/>
            <a:ext cx="1360228" cy="140796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785663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34071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960305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5564979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181483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8785663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ALF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2801"/>
            <a:ext cx="2952449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76625" y="133350"/>
            <a:ext cx="7086600" cy="729932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273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4946" y="1767642"/>
            <a:ext cx="2925679" cy="52237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288696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3985" y="1782765"/>
            <a:ext cx="5318125" cy="3876675"/>
          </a:xfrm>
          <a:solidFill>
            <a:schemeClr val="tx1"/>
          </a:solidFill>
        </p:spPr>
        <p:txBody>
          <a:bodyPr lIns="504000" tIns="10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A1A7C0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606B8D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06B8D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1" name="Frame 10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530226" y="1782763"/>
            <a:ext cx="9702503" cy="50831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2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9926" y="1782763"/>
            <a:ext cx="2849563" cy="5116512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5" y="6896102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502868" y="1782763"/>
            <a:ext cx="6663600" cy="5083200"/>
          </a:xfrm>
        </p:spPr>
        <p:txBody>
          <a:bodyPr tIns="108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5" y="1858965"/>
            <a:ext cx="4708524" cy="50069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7" name="Chart Placeholder 18"/>
          <p:cNvSpPr>
            <a:spLocks noGrp="1"/>
          </p:cNvSpPr>
          <p:nvPr>
            <p:ph type="chart" sz="quarter" idx="14"/>
          </p:nvPr>
        </p:nvSpPr>
        <p:spPr>
          <a:xfrm>
            <a:off x="5443538" y="1858965"/>
            <a:ext cx="4662487" cy="50069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5" y="6896102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5" y="1858967"/>
            <a:ext cx="4708524" cy="500697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2"/>
            <a:ext cx="4235315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5443538" y="1858965"/>
            <a:ext cx="4816475" cy="50073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5"/>
            <a:ext cx="3060000" cy="50069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2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3843338" y="1858965"/>
            <a:ext cx="3060000" cy="50069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9" name="Chart Placeholder 18"/>
          <p:cNvSpPr>
            <a:spLocks noGrp="1"/>
          </p:cNvSpPr>
          <p:nvPr>
            <p:ph type="chart" sz="quarter" idx="16"/>
          </p:nvPr>
        </p:nvSpPr>
        <p:spPr>
          <a:xfrm>
            <a:off x="7034213" y="1858965"/>
            <a:ext cx="3060000" cy="50069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3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9" y="437106"/>
            <a:ext cx="8762625" cy="13349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8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606B8D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7261" y="243836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6451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05638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68339" y="6964707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savills.ru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41046"/>
            <a:ext cx="4608000" cy="240823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4220708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5492751" y="1841046"/>
            <a:ext cx="4608000" cy="240823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05439" y="4220708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Chart Placeholder 18"/>
          <p:cNvSpPr>
            <a:spLocks noGrp="1"/>
          </p:cNvSpPr>
          <p:nvPr>
            <p:ph type="chart" sz="quarter" idx="17"/>
          </p:nvPr>
        </p:nvSpPr>
        <p:spPr>
          <a:xfrm>
            <a:off x="652464" y="4659315"/>
            <a:ext cx="4608000" cy="240823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5492751" y="4659315"/>
            <a:ext cx="4608000" cy="240823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2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40" y="2348895"/>
            <a:ext cx="9380221" cy="162077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0" y="4005752"/>
            <a:ext cx="9380221" cy="19323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1A7C0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6751" y="3983064"/>
            <a:ext cx="9159175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68339" y="6964707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2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9" y="6964707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9" y="504607"/>
            <a:ext cx="8762625" cy="127196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8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A1A7C0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1764" y="2407886"/>
            <a:ext cx="10429875" cy="37591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3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9" y="6964707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9" y="437106"/>
            <a:ext cx="8762625" cy="13349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8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A1A7C0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7261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6451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05638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9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8" y="182964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5" y="6896102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5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9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8" y="268070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9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8" y="35317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9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8" y="438284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9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8" y="523391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9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8" y="608497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ROWS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9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8" y="182964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5" y="6896102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5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9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8" y="268070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9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8" y="35317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9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8" y="438284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9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8" y="523391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9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8" y="608497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8" y="1829640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94257" y="1829640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9708" y="2680666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494257" y="2680666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9708" y="3531692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94257" y="3531692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49708" y="4382718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94257" y="4382718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49708" y="5233744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94257" y="5233744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9708" y="6084769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494257" y="6084769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5" y="6896102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5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92299"/>
            <a:ext cx="5438775" cy="4216401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21832" y="1892299"/>
            <a:ext cx="4109606" cy="4215600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4" y="1"/>
            <a:ext cx="3322800" cy="7434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4" y="133352"/>
            <a:ext cx="3324359" cy="1586961"/>
          </a:xfrm>
          <a:noFill/>
        </p:spPr>
        <p:txBody>
          <a:bodyPr lIns="504000" tIns="540000"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9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9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9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9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4" y="1"/>
            <a:ext cx="3322800" cy="743426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4" y="133352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9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9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9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9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4" y="1"/>
            <a:ext cx="3322800" cy="7434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4" y="133352"/>
            <a:ext cx="3324359" cy="1586961"/>
          </a:xfrm>
          <a:noFill/>
        </p:spPr>
        <p:txBody>
          <a:bodyPr lIns="504000" tIns="540000"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9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9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9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9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244" y="2634698"/>
            <a:ext cx="9089390" cy="1968123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244" y="4630602"/>
            <a:ext cx="9089390" cy="1654026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66751" y="4620324"/>
            <a:ext cx="885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AM SLIDE 1- 9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878264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878264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878264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7119939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7119939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7119939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47702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47702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2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10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6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718831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3954210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7206616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18831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3954210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7206616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AM 3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32035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867412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119818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04026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33001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195313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52035" y="1862140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10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487413" y="1862140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6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739819" y="1862140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3516" y="3496933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31641" y="3496933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01300" y="3496933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2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AM 2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68050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2951999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96204" y="2404237"/>
            <a:ext cx="2951999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4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50" y="2501660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2B3E65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7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541963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147616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178982" y="2501660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2B3E65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545446" y="2422527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545446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6" y="3485070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53902" y="3485070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9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8" y="182964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5" y="6896102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5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9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8" y="268070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9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8" y="35317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9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8" y="438284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9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8" y="523391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9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8" y="608497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1 PERSON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781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4" y="793630"/>
            <a:ext cx="6888528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60"/>
            <a:ext cx="7808914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2B3E65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7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6" y="3485070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9545638" cy="4216401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Picture Placeholder 18"/>
          <p:cNvSpPr>
            <a:spLocks noGrp="1" noChangeAspect="1"/>
          </p:cNvSpPr>
          <p:nvPr>
            <p:ph type="pic" sz="quarter" idx="24"/>
          </p:nvPr>
        </p:nvSpPr>
        <p:spPr>
          <a:xfrm>
            <a:off x="6192657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8237446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192657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8237446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WO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6" y="1798638"/>
            <a:ext cx="4710114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521326" y="1798638"/>
            <a:ext cx="4710114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2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5610114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4216240"/>
            <a:ext cx="4536000" cy="2700000"/>
          </a:xfrm>
        </p:spPr>
        <p:txBody>
          <a:bodyPr lIns="0" rIns="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3151" y="4129509"/>
            <a:ext cx="4536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610114" y="4129509"/>
            <a:ext cx="4536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610114" y="4216240"/>
            <a:ext cx="4536000" cy="2700000"/>
          </a:xfrm>
        </p:spPr>
        <p:txBody>
          <a:bodyPr lIns="0" rIns="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HREE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6" y="1798638"/>
            <a:ext cx="9561513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757239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3906839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046914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7238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06838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046913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906838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7046913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FOU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2" y="1782973"/>
            <a:ext cx="2303999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081031" y="1782973"/>
            <a:ext cx="2303999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508761" y="1782973"/>
            <a:ext cx="2303999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36491" y="1782973"/>
            <a:ext cx="2303999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2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3176632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610114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043595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3152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176632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610114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43595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2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76632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610114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043595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6 CASE STUDIES (PRINT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3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2" y="1870074"/>
            <a:ext cx="1360228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3151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61768" y="1782973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70234" y="1782973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478701" y="1782973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087169" y="1782973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8695636" y="1782973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2340710" y="1870074"/>
            <a:ext cx="1360228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40711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3960306" y="1870074"/>
            <a:ext cx="1360228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960305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 noChangeAspect="1"/>
          </p:cNvSpPr>
          <p:nvPr>
            <p:ph type="pic" sz="quarter" idx="20"/>
          </p:nvPr>
        </p:nvSpPr>
        <p:spPr>
          <a:xfrm>
            <a:off x="5564979" y="1870074"/>
            <a:ext cx="1360228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564979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9"/>
          <p:cNvSpPr>
            <a:spLocks noGrp="1" noChangeAspect="1"/>
          </p:cNvSpPr>
          <p:nvPr>
            <p:ph type="pic" sz="quarter" idx="22"/>
          </p:nvPr>
        </p:nvSpPr>
        <p:spPr>
          <a:xfrm>
            <a:off x="7181482" y="1870074"/>
            <a:ext cx="1360228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181483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9"/>
          <p:cNvSpPr>
            <a:spLocks noGrp="1" noChangeAspect="1"/>
          </p:cNvSpPr>
          <p:nvPr>
            <p:ph type="pic" sz="quarter" idx="24"/>
          </p:nvPr>
        </p:nvSpPr>
        <p:spPr>
          <a:xfrm>
            <a:off x="8785662" y="1870074"/>
            <a:ext cx="1360228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785663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34071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960305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5564979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181483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8785663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ALF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2801"/>
            <a:ext cx="2952449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76625" y="133350"/>
            <a:ext cx="7086600" cy="7299325"/>
          </a:xfrm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273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4946" y="1767642"/>
            <a:ext cx="2925679" cy="5223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288696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3985" y="1782765"/>
            <a:ext cx="5318125" cy="3876675"/>
          </a:xfrm>
          <a:solidFill>
            <a:srgbClr val="2B3E65"/>
          </a:solidFill>
        </p:spPr>
        <p:txBody>
          <a:bodyPr lIns="504000"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6896102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3" name="Frame 12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530226" y="1782763"/>
            <a:ext cx="9702503" cy="50831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2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9926" y="1782763"/>
            <a:ext cx="2849563" cy="5116512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5" y="6896102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502868" y="1782763"/>
            <a:ext cx="6663600" cy="5083200"/>
          </a:xfrm>
        </p:spPr>
        <p:txBody>
          <a:bodyPr tIns="108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ROWS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9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8" y="182964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5" y="6896102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5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9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8" y="268070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9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8" y="35317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9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8" y="438284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9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8" y="523391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9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8" y="608497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5" y="1858965"/>
            <a:ext cx="4708524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Chart Placeholder 18"/>
          <p:cNvSpPr>
            <a:spLocks noGrp="1"/>
          </p:cNvSpPr>
          <p:nvPr>
            <p:ph type="chart" sz="quarter" idx="14"/>
          </p:nvPr>
        </p:nvSpPr>
        <p:spPr>
          <a:xfrm>
            <a:off x="5443538" y="1858965"/>
            <a:ext cx="4662487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5" y="6896102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5" y="1858967"/>
            <a:ext cx="4708524" cy="5006973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2"/>
            <a:ext cx="4235315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5443538" y="1858965"/>
            <a:ext cx="4816475" cy="5007375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5"/>
            <a:ext cx="3060000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2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3843338" y="1858965"/>
            <a:ext cx="3060000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Chart Placeholder 18"/>
          <p:cNvSpPr>
            <a:spLocks noGrp="1"/>
          </p:cNvSpPr>
          <p:nvPr>
            <p:ph type="chart" sz="quarter" idx="16"/>
          </p:nvPr>
        </p:nvSpPr>
        <p:spPr>
          <a:xfrm>
            <a:off x="7034213" y="1858965"/>
            <a:ext cx="3060000" cy="5006975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41046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4220708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5492751" y="1841046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05439" y="4220708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Chart Placeholder 18"/>
          <p:cNvSpPr>
            <a:spLocks noGrp="1"/>
          </p:cNvSpPr>
          <p:nvPr>
            <p:ph type="chart" sz="quarter" idx="17"/>
          </p:nvPr>
        </p:nvSpPr>
        <p:spPr>
          <a:xfrm>
            <a:off x="652464" y="4659315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5492751" y="4659315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2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8" y="1829640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94257" y="1829640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9708" y="2680666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494257" y="2680666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9708" y="3531692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94257" y="3531692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49708" y="4382718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94257" y="4382718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49708" y="5233744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94257" y="5233744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9708" y="6084769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494257" y="6084769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5" y="6896102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5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92299"/>
            <a:ext cx="5438775" cy="4216401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606B8D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rgbClr val="606B8D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606B8D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2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21832" y="1892299"/>
            <a:ext cx="4109606" cy="4215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4" y="1"/>
            <a:ext cx="3322800" cy="7434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4" y="133352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9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9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9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9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1" cy="1260211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1" cy="49900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80828" y="7008173"/>
            <a:ext cx="113137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4237" y="7008173"/>
            <a:ext cx="318449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1072" y="7008173"/>
            <a:ext cx="75125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ame 6"/>
          <p:cNvSpPr/>
          <p:nvPr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00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 descr="logo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8" r:id="rId2"/>
    <p:sldLayoutId id="2147483679" r:id="rId3"/>
    <p:sldLayoutId id="2147483660" r:id="rId4"/>
    <p:sldLayoutId id="2147483749" r:id="rId5"/>
    <p:sldLayoutId id="2147483752" r:id="rId6"/>
    <p:sldLayoutId id="2147483683" r:id="rId7"/>
    <p:sldLayoutId id="2147483686" r:id="rId8"/>
    <p:sldLayoutId id="2147483786" r:id="rId9"/>
    <p:sldLayoutId id="2147483787" r:id="rId10"/>
    <p:sldLayoutId id="2147483788" r:id="rId11"/>
    <p:sldLayoutId id="2147483662" r:id="rId12"/>
    <p:sldLayoutId id="2147483661" r:id="rId13"/>
    <p:sldLayoutId id="2147483720" r:id="rId14"/>
    <p:sldLayoutId id="2147483723" r:id="rId15"/>
    <p:sldLayoutId id="2147483729" r:id="rId16"/>
    <p:sldLayoutId id="2147483726" r:id="rId17"/>
    <p:sldLayoutId id="2147483689" r:id="rId18"/>
    <p:sldLayoutId id="2147483692" r:id="rId19"/>
    <p:sldLayoutId id="2147483695" r:id="rId20"/>
    <p:sldLayoutId id="2147483731" r:id="rId21"/>
    <p:sldLayoutId id="2147483735" r:id="rId22"/>
    <p:sldLayoutId id="2147483738" r:id="rId23"/>
    <p:sldLayoutId id="2147483741" r:id="rId24"/>
    <p:sldLayoutId id="2147483715" r:id="rId25"/>
    <p:sldLayoutId id="2147483717" r:id="rId26"/>
    <p:sldLayoutId id="2147483703" r:id="rId27"/>
    <p:sldLayoutId id="2147483706" r:id="rId28"/>
    <p:sldLayoutId id="2147483709" r:id="rId29"/>
    <p:sldLayoutId id="2147483712" r:id="rId30"/>
    <p:sldLayoutId id="2147483664" r:id="rId31"/>
    <p:sldLayoutId id="2147483665" r:id="rId32"/>
    <p:sldLayoutId id="2147483655" r:id="rId33"/>
  </p:sldLayoutIdLst>
  <p:txStyles>
    <p:titleStyle>
      <a:lvl1pPr algn="l" defTabSz="1043056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1043056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49238" algn="l" defTabSz="1043056" rtl="0" eaLnBrk="1" latinLnBrk="0" hangingPunct="1">
        <a:spcBef>
          <a:spcPct val="20000"/>
        </a:spcBef>
        <a:buClr>
          <a:srgbClr val="606B8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7813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47650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1" cy="1260211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1" cy="49900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80828" y="7008173"/>
            <a:ext cx="113137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4096-513A-4056-AD1A-8089F6AFE02D}" type="datetimeFigureOut">
              <a:rPr lang="en-GB" smtClean="0"/>
              <a:pPr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4237" y="7008173"/>
            <a:ext cx="318449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1072" y="7008173"/>
            <a:ext cx="75125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ame 6"/>
          <p:cNvSpPr/>
          <p:nvPr/>
        </p:nvSpPr>
        <p:spPr>
          <a:xfrm>
            <a:off x="1" y="2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 descr="logo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89" r:id="rId9"/>
    <p:sldLayoutId id="2147483790" r:id="rId10"/>
    <p:sldLayoutId id="2147483791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</p:sldLayoutIdLst>
  <p:txStyles>
    <p:titleStyle>
      <a:lvl1pPr algn="l" defTabSz="1043056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1043056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49238" algn="l" defTabSz="1043056" rtl="0" eaLnBrk="1" latinLnBrk="0" hangingPunct="1">
        <a:spcBef>
          <a:spcPct val="20000"/>
        </a:spcBef>
        <a:buClr>
          <a:srgbClr val="606B8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7813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47650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-197" t="8194" r="1004"/>
          <a:stretch>
            <a:fillRect/>
          </a:stretch>
        </p:blipFill>
        <p:spPr bwMode="auto">
          <a:xfrm>
            <a:off x="105082" y="126148"/>
            <a:ext cx="10458170" cy="72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36198" y="4515958"/>
            <a:ext cx="10440000" cy="2905125"/>
          </a:xfrm>
          <a:prstGeom prst="rect">
            <a:avLst/>
          </a:prstGeom>
          <a:solidFill>
            <a:srgbClr val="45596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1141" y="4548419"/>
            <a:ext cx="9784741" cy="13892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Сервисные апартаменты: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Доходность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2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6"/>
          <p:cNvCxnSpPr/>
          <p:nvPr/>
        </p:nvCxnSpPr>
        <p:spPr>
          <a:xfrm>
            <a:off x="666751" y="6045409"/>
            <a:ext cx="9159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0665" y="5815200"/>
            <a:ext cx="8810841" cy="1261300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Ноябрь 2017</a:t>
            </a:r>
          </a:p>
          <a:p>
            <a:pPr>
              <a:spcBef>
                <a:spcPts val="1800"/>
              </a:spcBef>
            </a:pPr>
            <a:r>
              <a:rPr lang="en-US" sz="16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savills.ru</a:t>
            </a:r>
            <a:endParaRPr lang="en-GB" sz="16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0" name="Picture 7" descr="logo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4990" y="466385"/>
            <a:ext cx="943791" cy="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2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сервисные апартаменты?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7321" y="1607800"/>
          <a:ext cx="9622466" cy="52700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31515"/>
                <a:gridCol w="7090951"/>
              </a:tblGrid>
              <a:tr h="36984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669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/>
                        <a:t>Сервисные апартаменты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404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Площадь номера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30–75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1749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Оборудование номера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Мебель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кухня, посуда для приготовления и приема пищи, микроволновая печь, кофеварка, стиральная машина,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446028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Включенные услуги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 список: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Уборка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 раза в неделю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Смена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постельного белья 1-2 раза в неделю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Ресепшн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 некоторых проектах)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телефону 24/7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71337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Основное удобство для гостей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специально разработанный дизайн апартаментов с учетом требований гостей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апартаментов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 сервисных апартаментов с охраной и компанией-оператором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пригласить гостей без дополнительной оплаты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  <a:cs typeface="+mn-cs"/>
                        </a:rPr>
                        <a:t>Средний срок пребывания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ночей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8630595" cy="1260211"/>
          </a:xfrm>
        </p:spPr>
        <p:txBody>
          <a:bodyPr/>
          <a:lstStyle/>
          <a:p>
            <a:r>
              <a:rPr lang="ru-RU" b="1" dirty="0" smtClean="0"/>
              <a:t>Количество сервисных апартаментов в единицах по регионам мира, 2016-2017 гг.*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284" y="7017488"/>
            <a:ext cx="2764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*Все цифры приблизительные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97442" y="1871331"/>
            <a:ext cx="8587910" cy="4515054"/>
            <a:chOff x="999460" y="1924494"/>
            <a:chExt cx="8587910" cy="4515054"/>
          </a:xfrm>
        </p:grpSpPr>
        <p:pic>
          <p:nvPicPr>
            <p:cNvPr id="1030" name="Picture 6" descr="Картинки по запросу worldwide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9460" y="1924494"/>
              <a:ext cx="8587910" cy="4515054"/>
            </a:xfrm>
            <a:prstGeom prst="rect">
              <a:avLst/>
            </a:prstGeom>
            <a:noFill/>
          </p:spPr>
        </p:pic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4795284" y="2690038"/>
              <a:ext cx="1111338" cy="1111338"/>
            </a:xfrm>
            <a:prstGeom prst="ellipse">
              <a:avLst/>
            </a:prstGeom>
            <a:solidFill>
              <a:srgbClr val="79B0A8">
                <a:alpha val="43922"/>
              </a:srgbClr>
            </a:solidFill>
            <a:ln w="76200">
              <a:solidFill>
                <a:srgbClr val="0D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5851447" y="3368984"/>
              <a:ext cx="1080980" cy="1080980"/>
            </a:xfrm>
            <a:prstGeom prst="ellipse">
              <a:avLst/>
            </a:prstGeom>
            <a:solidFill>
              <a:srgbClr val="79B0A8">
                <a:alpha val="43922"/>
              </a:srgbClr>
            </a:solidFill>
            <a:ln w="76200">
              <a:solidFill>
                <a:srgbClr val="0D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35026" y="2938132"/>
              <a:ext cx="1233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rgbClr val="0D6470"/>
                  </a:solidFill>
                </a:rPr>
                <a:t>Европа</a:t>
              </a:r>
            </a:p>
            <a:p>
              <a:pPr algn="ctr"/>
              <a:r>
                <a:rPr lang="ru-RU" sz="1800" dirty="0" smtClean="0"/>
                <a:t>115000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193" y="3555885"/>
              <a:ext cx="12333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D6470"/>
                  </a:solidFill>
                </a:rPr>
                <a:t>Ближний Восток</a:t>
              </a:r>
            </a:p>
            <a:p>
              <a:pPr algn="ctr"/>
              <a:r>
                <a:rPr lang="ru-RU" sz="1800" dirty="0" smtClean="0"/>
                <a:t>68000</a:t>
              </a: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5102053" y="4306184"/>
              <a:ext cx="928613" cy="928613"/>
            </a:xfrm>
            <a:prstGeom prst="ellipse">
              <a:avLst/>
            </a:prstGeom>
            <a:solidFill>
              <a:srgbClr val="79B0A8">
                <a:alpha val="43922"/>
              </a:srgbClr>
            </a:solidFill>
            <a:ln w="76200">
              <a:solidFill>
                <a:srgbClr val="0D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4772" y="4497574"/>
              <a:ext cx="12333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D6470"/>
                  </a:solidFill>
                </a:rPr>
                <a:t>Африка</a:t>
              </a:r>
            </a:p>
            <a:p>
              <a:pPr algn="ctr"/>
              <a:r>
                <a:rPr lang="ru-RU" sz="1800" dirty="0" smtClean="0"/>
                <a:t>11000</a:t>
              </a:r>
            </a:p>
          </p:txBody>
        </p:sp>
        <p:sp>
          <p:nvSpPr>
            <p:cNvPr id="21" name="Овал 20"/>
            <p:cNvSpPr>
              <a:spLocks/>
            </p:cNvSpPr>
            <p:nvPr/>
          </p:nvSpPr>
          <p:spPr>
            <a:xfrm>
              <a:off x="7045841" y="3643423"/>
              <a:ext cx="1044000" cy="1044000"/>
            </a:xfrm>
            <a:prstGeom prst="ellipse">
              <a:avLst/>
            </a:prstGeom>
            <a:solidFill>
              <a:srgbClr val="79B0A8">
                <a:alpha val="43922"/>
              </a:srgbClr>
            </a:solidFill>
            <a:ln w="76200">
              <a:solidFill>
                <a:srgbClr val="0D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60778" y="3856079"/>
              <a:ext cx="1233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rgbClr val="0D6470"/>
                  </a:solidFill>
                </a:rPr>
                <a:t>Азия</a:t>
              </a:r>
            </a:p>
            <a:p>
              <a:pPr algn="ctr"/>
              <a:r>
                <a:rPr lang="ru-RU" sz="1800" dirty="0" smtClean="0"/>
                <a:t>86000</a:t>
              </a:r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7705058" y="4715776"/>
              <a:ext cx="949843" cy="949843"/>
            </a:xfrm>
            <a:prstGeom prst="ellipse">
              <a:avLst/>
            </a:prstGeom>
            <a:solidFill>
              <a:srgbClr val="79B0A8">
                <a:alpha val="43922"/>
              </a:srgbClr>
            </a:solidFill>
            <a:ln w="76200">
              <a:solidFill>
                <a:srgbClr val="0D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6831" y="4821158"/>
              <a:ext cx="12333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err="1" smtClean="0">
                  <a:solidFill>
                    <a:srgbClr val="0D6470"/>
                  </a:solidFill>
                </a:rPr>
                <a:t>Австра-лазия</a:t>
              </a:r>
              <a:endParaRPr lang="ru-RU" sz="1500" b="1" dirty="0" smtClean="0">
                <a:solidFill>
                  <a:srgbClr val="0D6470"/>
                </a:solidFill>
              </a:endParaRPr>
            </a:p>
            <a:p>
              <a:pPr algn="ctr"/>
              <a:r>
                <a:rPr lang="ru-RU" sz="1800" dirty="0" smtClean="0"/>
                <a:t>64000</a:t>
              </a:r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2204483" y="3092538"/>
              <a:ext cx="1304262" cy="1304262"/>
            </a:xfrm>
            <a:prstGeom prst="ellipse">
              <a:avLst/>
            </a:prstGeom>
            <a:solidFill>
              <a:srgbClr val="79B0A8">
                <a:alpha val="43922"/>
              </a:srgbClr>
            </a:solidFill>
            <a:ln w="76200">
              <a:solidFill>
                <a:srgbClr val="0D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25744" y="3342166"/>
              <a:ext cx="12333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rgbClr val="0D6470"/>
                  </a:solidFill>
                </a:rPr>
                <a:t>Америка/Канада</a:t>
              </a:r>
            </a:p>
            <a:p>
              <a:pPr algn="ctr"/>
              <a:r>
                <a:rPr lang="ru-RU" sz="1800" dirty="0" smtClean="0"/>
                <a:t>484000</a:t>
              </a:r>
            </a:p>
          </p:txBody>
        </p:sp>
      </p:grp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3277589" y="6429936"/>
            <a:ext cx="7190185" cy="847867"/>
            <a:chOff x="2972707" y="6393985"/>
            <a:chExt cx="7495068" cy="88381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972707" y="6393985"/>
              <a:ext cx="4678349" cy="883819"/>
              <a:chOff x="3402418" y="6242644"/>
              <a:chExt cx="4678349" cy="883819"/>
            </a:xfrm>
          </p:grpSpPr>
          <p:pic>
            <p:nvPicPr>
              <p:cNvPr id="7170" name="Picture 2" descr="Картинки по запросу marriott лого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2418" y="6323194"/>
                <a:ext cx="1073889" cy="803269"/>
              </a:xfrm>
              <a:prstGeom prst="rect">
                <a:avLst/>
              </a:prstGeom>
              <a:noFill/>
            </p:spPr>
          </p:pic>
          <p:pic>
            <p:nvPicPr>
              <p:cNvPr id="7172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0347" r="290" b="23594"/>
              <a:stretch>
                <a:fillRect/>
              </a:stretch>
            </p:blipFill>
            <p:spPr bwMode="auto">
              <a:xfrm>
                <a:off x="4401901" y="6242644"/>
                <a:ext cx="2009545" cy="753579"/>
              </a:xfrm>
              <a:prstGeom prst="rect">
                <a:avLst/>
              </a:prstGeom>
              <a:noFill/>
            </p:spPr>
          </p:pic>
          <p:pic>
            <p:nvPicPr>
              <p:cNvPr id="7174" name="Picture 6" descr="Картинки по запросу intercontinental hotel grou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24510" y="6341469"/>
                <a:ext cx="1556257" cy="62250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6" descr="S:\Personal Files\Яна Яковлева\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06281" y="6504856"/>
              <a:ext cx="2761494" cy="6156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1" cy="1260211"/>
          </a:xfrm>
        </p:spPr>
        <p:txBody>
          <a:bodyPr/>
          <a:lstStyle/>
          <a:p>
            <a:r>
              <a:rPr lang="ru-RU" b="1" dirty="0" smtClean="0"/>
              <a:t>Количество сервисных апартаментов в Москве</a:t>
            </a:r>
            <a:br>
              <a:rPr lang="ru-RU" b="1" dirty="0" smtClean="0"/>
            </a:br>
            <a:r>
              <a:rPr lang="ru-RU" b="1" dirty="0" smtClean="0"/>
              <a:t>по сравнению с другими крупными городами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96291" y="1986672"/>
          <a:ext cx="7172697" cy="504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32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1" cy="1260211"/>
          </a:xfrm>
        </p:spPr>
        <p:txBody>
          <a:bodyPr/>
          <a:lstStyle/>
          <a:p>
            <a:r>
              <a:rPr lang="ru-RU" b="1" dirty="0" smtClean="0"/>
              <a:t>Использование сервисных апартаментов компаниями и корпорациями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84522" y="4647737"/>
          <a:ext cx="8676167" cy="247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0633" y="4035752"/>
            <a:ext cx="9320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Почему выбирают сервисные апартаменты?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92374" y="1780491"/>
          <a:ext cx="8676167" cy="247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626400" y="4529778"/>
            <a:ext cx="9612000" cy="0"/>
          </a:xfrm>
          <a:prstGeom prst="line">
            <a:avLst/>
          </a:prstGeom>
          <a:ln>
            <a:solidFill>
              <a:srgbClr val="002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32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Сервисные апартаменты и гостиницы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5445" y="1698170"/>
          <a:ext cx="9622466" cy="53192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26518"/>
                <a:gridCol w="3503221"/>
                <a:gridCol w="3492727"/>
              </a:tblGrid>
              <a:tr h="53078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/>
                        <a:t>Сервисные апартаменты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Calibri"/>
                          <a:cs typeface="Times New Roman"/>
                        </a:rPr>
                        <a:t>Гостиницы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19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  <a:r>
                        <a:rPr lang="ru-RU" sz="1600" b="1" baseline="0" dirty="0" smtClean="0">
                          <a:latin typeface="+mn-lt"/>
                          <a:ea typeface="+mn-ea"/>
                          <a:cs typeface="+mn-cs"/>
                        </a:rPr>
                        <a:t> срок пребывания</a:t>
                      </a:r>
                      <a:endParaRPr lang="ru-RU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ночей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2-3 ночи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0319">
                <a:tc>
                  <a:txBody>
                    <a:bodyPr/>
                    <a:lstStyle/>
                    <a:p>
                      <a:pPr marL="226695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Расходная часть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15868">
                <a:tc>
                  <a:txBody>
                    <a:bodyPr/>
                    <a:lstStyle/>
                    <a:p>
                      <a:pPr marL="226695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к квалификации персонала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Средние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Высокие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13838">
                <a:tc>
                  <a:txBody>
                    <a:bodyPr/>
                    <a:lstStyle/>
                    <a:p>
                      <a:pPr marL="226695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обслуживающего персонала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(уборка 1 раз в неделю,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тех. обслуживание)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Значительно</a:t>
                      </a:r>
                    </a:p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(облуживание инфраструктуры отеля, всех услуг, включенных в стоимость проживания)</a:t>
                      </a:r>
                    </a:p>
                  </a:txBody>
                  <a:tcPr marL="68580" marR="68580" marT="0" marB="0" anchor="ctr"/>
                </a:tc>
              </a:tr>
              <a:tr h="699042">
                <a:tc>
                  <a:txBody>
                    <a:bodyPr/>
                    <a:lstStyle/>
                    <a:p>
                      <a:pPr marL="226695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занятость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9042">
                <a:tc>
                  <a:txBody>
                    <a:bodyPr/>
                    <a:lstStyle/>
                    <a:p>
                      <a:pPr marL="226695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доходность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12-15%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7-9%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Grosvenor House Suites</a:t>
            </a:r>
            <a:r>
              <a:rPr lang="ru-RU" b="1" dirty="0" smtClean="0"/>
              <a:t> </a:t>
            </a:r>
            <a:r>
              <a:rPr lang="en-US" b="1" dirty="0" smtClean="0"/>
              <a:t>by </a:t>
            </a:r>
            <a:r>
              <a:rPr lang="en-US" b="1" dirty="0" err="1" smtClean="0"/>
              <a:t>Jumeirah</a:t>
            </a:r>
            <a:r>
              <a:rPr lang="en-US" b="1" dirty="0" smtClean="0"/>
              <a:t> Living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Пример сервисных апартаментов в Лондоне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771" y="1764295"/>
            <a:ext cx="3845944" cy="4990084"/>
          </a:xfrm>
        </p:spPr>
        <p:txBody>
          <a:bodyPr/>
          <a:lstStyle/>
          <a:p>
            <a:r>
              <a:rPr lang="ru-RU" sz="1600" dirty="0" smtClean="0"/>
              <a:t>Комплекс сервисных апартаментов класса </a:t>
            </a:r>
            <a:r>
              <a:rPr lang="en-US" sz="1600" dirty="0" err="1" smtClean="0"/>
              <a:t>Luxe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Расположен в самом сердце Лондона на </a:t>
            </a:r>
            <a:r>
              <a:rPr lang="ru-RU" sz="1600" dirty="0" err="1" smtClean="0"/>
              <a:t>экслюзивной</a:t>
            </a:r>
            <a:r>
              <a:rPr lang="ru-RU" sz="1600" dirty="0" smtClean="0"/>
              <a:t> </a:t>
            </a:r>
            <a:r>
              <a:rPr lang="en-US" sz="1600" dirty="0" smtClean="0"/>
              <a:t>Park Lane c</a:t>
            </a:r>
            <a:r>
              <a:rPr lang="ru-RU" sz="1600" dirty="0" smtClean="0"/>
              <a:t> видами на </a:t>
            </a:r>
            <a:r>
              <a:rPr lang="ru-RU" sz="1600" dirty="0" err="1" smtClean="0"/>
              <a:t>легендарый</a:t>
            </a:r>
            <a:r>
              <a:rPr lang="ru-RU" sz="1600" dirty="0" smtClean="0"/>
              <a:t> Гайд-Парк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Уникальный и максимально полный набор сервисных услуг. </a:t>
            </a:r>
          </a:p>
          <a:p>
            <a:r>
              <a:rPr lang="ru-RU" sz="1600" dirty="0" smtClean="0"/>
              <a:t>Специально разработанная программа ‘</a:t>
            </a:r>
            <a:r>
              <a:rPr lang="en-US" sz="1600" dirty="0" smtClean="0"/>
              <a:t>At Home with </a:t>
            </a:r>
            <a:r>
              <a:rPr lang="en-US" sz="1600" dirty="0" err="1" smtClean="0"/>
              <a:t>Jumeirah</a:t>
            </a:r>
            <a:r>
              <a:rPr lang="en-US" sz="1600" dirty="0" smtClean="0"/>
              <a:t> Living</a:t>
            </a:r>
            <a:r>
              <a:rPr lang="ru-RU" sz="1600" dirty="0" smtClean="0"/>
              <a:t>’ позволяет чувствовать себя как дома и в полной мере наслаждаться всеми преимуществами шикарной жизни в британской столице.</a:t>
            </a:r>
          </a:p>
          <a:p>
            <a:r>
              <a:rPr lang="ru-RU" sz="1600" dirty="0" smtClean="0"/>
              <a:t>От 7 ночей.</a:t>
            </a:r>
          </a:p>
          <a:p>
            <a:r>
              <a:rPr lang="ru-RU" sz="1600" dirty="0" smtClean="0"/>
              <a:t>От </a:t>
            </a:r>
            <a:r>
              <a:rPr lang="en-US" sz="1600" dirty="0" smtClean="0"/>
              <a:t>$</a:t>
            </a:r>
            <a:r>
              <a:rPr lang="ru-RU" sz="1600" dirty="0" smtClean="0"/>
              <a:t>400 долларов в сутки.</a:t>
            </a:r>
            <a:endParaRPr lang="ru-RU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84814" y="1900817"/>
            <a:ext cx="5886237" cy="44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Cheval Residences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Пример сервисных апартаментов в Лондоне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771" y="1764295"/>
            <a:ext cx="3845944" cy="4990084"/>
          </a:xfrm>
        </p:spPr>
        <p:txBody>
          <a:bodyPr/>
          <a:lstStyle/>
          <a:p>
            <a:r>
              <a:rPr lang="en-US" b="1" dirty="0" smtClean="0"/>
              <a:t>Cheval Residences</a:t>
            </a:r>
            <a:r>
              <a:rPr lang="ru-RU" dirty="0" smtClean="0"/>
              <a:t> – комплексы сервисных апартаментов, расположенных в самых респектабельных районах Лондона.</a:t>
            </a:r>
          </a:p>
          <a:p>
            <a:r>
              <a:rPr lang="ru-RU" dirty="0" smtClean="0"/>
              <a:t>Различные стилевые решения и уникальный дизайн каждого комплекса.</a:t>
            </a:r>
          </a:p>
          <a:p>
            <a:r>
              <a:rPr lang="ru-RU" dirty="0" smtClean="0"/>
              <a:t>Наиболее полный набор услуг и высочайший уровень сервиса, не отличающийся от лучших отелей мира. </a:t>
            </a:r>
          </a:p>
          <a:p>
            <a:r>
              <a:rPr lang="ru-RU" dirty="0" smtClean="0"/>
              <a:t>Возможная длительность проживания от 1 ночи.</a:t>
            </a:r>
          </a:p>
          <a:p>
            <a:r>
              <a:rPr lang="ru-RU" dirty="0" smtClean="0"/>
              <a:t>От </a:t>
            </a:r>
            <a:r>
              <a:rPr lang="en-US" dirty="0" smtClean="0"/>
              <a:t>$</a:t>
            </a:r>
            <a:r>
              <a:rPr lang="ru-RU" dirty="0" smtClean="0"/>
              <a:t>300 долларов в сутки.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2241" r="2801"/>
          <a:stretch>
            <a:fillRect/>
          </a:stretch>
        </p:blipFill>
        <p:spPr bwMode="auto">
          <a:xfrm>
            <a:off x="4384814" y="1783613"/>
            <a:ext cx="5886237" cy="46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67" b="7413"/>
          <a:stretch>
            <a:fillRect/>
          </a:stretch>
        </p:blipFill>
        <p:spPr bwMode="auto">
          <a:xfrm>
            <a:off x="118750" y="142500"/>
            <a:ext cx="10448608" cy="726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10900" y="2790696"/>
            <a:ext cx="10458000" cy="1388417"/>
          </a:xfrm>
          <a:prstGeom prst="rect">
            <a:avLst/>
          </a:prstGeom>
          <a:solidFill>
            <a:srgbClr val="34434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dirty="0" smtClean="0"/>
          </a:p>
        </p:txBody>
      </p:sp>
      <p:pic>
        <p:nvPicPr>
          <p:cNvPr id="10" name="Picture 7" descr="logo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4990" y="466385"/>
            <a:ext cx="943791" cy="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2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Custom 77">
      <a:dk1>
        <a:srgbClr val="002244"/>
      </a:dk1>
      <a:lt1>
        <a:srgbClr val="FFFFFF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79B0A8"/>
      </a:accent3>
      <a:accent4>
        <a:srgbClr val="B4AAB0"/>
      </a:accent4>
      <a:accent5>
        <a:srgbClr val="9E1F5E"/>
      </a:accent5>
      <a:accent6>
        <a:srgbClr val="673154"/>
      </a:accent6>
      <a:hlink>
        <a:srgbClr val="BFB9A4"/>
      </a:hlink>
      <a:folHlink>
        <a:srgbClr val="005437"/>
      </a:folHlink>
    </a:clrScheme>
    <a:fontScheme name="te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6B8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76">
      <a:dk1>
        <a:srgbClr val="FFFFFF"/>
      </a:dk1>
      <a:lt1>
        <a:srgbClr val="002244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79B0A8"/>
      </a:accent3>
      <a:accent4>
        <a:srgbClr val="B4AAB0"/>
      </a:accent4>
      <a:accent5>
        <a:srgbClr val="9E1F5E"/>
      </a:accent5>
      <a:accent6>
        <a:srgbClr val="673154"/>
      </a:accent6>
      <a:hlink>
        <a:srgbClr val="BFB9A4"/>
      </a:hlink>
      <a:folHlink>
        <a:srgbClr val="005437"/>
      </a:folHlink>
    </a:clrScheme>
    <a:fontScheme name="te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3E6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06B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2219</TotalTime>
  <Words>377</Words>
  <Application>Microsoft Office PowerPoint</Application>
  <PresentationFormat>Произвольный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PowerPoint Template</vt:lpstr>
      <vt:lpstr>Office Theme</vt:lpstr>
      <vt:lpstr>Сервисные апартаменты: Доходность x 2</vt:lpstr>
      <vt:lpstr>Что такое сервисные апартаменты?</vt:lpstr>
      <vt:lpstr>Количество сервисных апартаментов в единицах по регионам мира, 2016-2017 гг.*</vt:lpstr>
      <vt:lpstr>Количество сервисных апартаментов в Москве по сравнению с другими крупными городами</vt:lpstr>
      <vt:lpstr>Использование сервисных апартаментов компаниями и корпорациями</vt:lpstr>
      <vt:lpstr>Сервисные апартаменты и гостиницы</vt:lpstr>
      <vt:lpstr>Grosvenor House Suites by Jumeirah Living Пример сервисных апартаментов в Лондоне</vt:lpstr>
      <vt:lpstr>Cheval Residences Пример сервисных апартаментов в Лондоне</vt:lpstr>
      <vt:lpstr>Слайд 9</vt:lpstr>
    </vt:vector>
  </TitlesOfParts>
  <Company>Intermark Group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Savills Navy template</dc:title>
  <dc:creator>ovchinnikova</dc:creator>
  <cp:lastModifiedBy>Y.yakovleva</cp:lastModifiedBy>
  <cp:revision>366</cp:revision>
  <dcterms:created xsi:type="dcterms:W3CDTF">2015-09-29T07:52:01Z</dcterms:created>
  <dcterms:modified xsi:type="dcterms:W3CDTF">2017-11-28T14:12:58Z</dcterms:modified>
</cp:coreProperties>
</file>