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6" r:id="rId5"/>
    <p:sldId id="264" r:id="rId6"/>
    <p:sldId id="265" r:id="rId7"/>
    <p:sldId id="268" r:id="rId8"/>
    <p:sldId id="263" r:id="rId9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90" y="7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ser\Desktop\&#1075;&#1088;&#1072;&#1092;&#108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C00000"/>
                </a:solidFill>
              </a:rPr>
              <a:t>Распределение долей</a:t>
            </a:r>
            <a:r>
              <a:rPr lang="ru-RU" baseline="0" dirty="0">
                <a:solidFill>
                  <a:srgbClr val="C00000"/>
                </a:solidFill>
              </a:rPr>
              <a:t> квартир в зависимости от количества комнат</a:t>
            </a:r>
            <a:endParaRPr lang="ru-RU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38468297998230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855992126491662E-2"/>
          <c:y val="0.25526583255038227"/>
          <c:w val="0.74597906256041335"/>
          <c:h val="0.67223724298653498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681-4C43-B05F-79623C10B8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681-4C43-B05F-79623C10B8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681-4C43-B05F-79623C10B8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681-4C43-B05F-79623C10B823}"/>
              </c:ext>
            </c:extLst>
          </c:dPt>
          <c:dLbls>
            <c:dLbl>
              <c:idx val="0"/>
              <c:layout>
                <c:manualLayout>
                  <c:x val="-8.1063392287008124E-2"/>
                  <c:y val="0.1123139200476012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15-20%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81-4C43-B05F-79623C10B823}"/>
                </c:ext>
              </c:extLst>
            </c:dLbl>
            <c:dLbl>
              <c:idx val="1"/>
              <c:layout>
                <c:manualLayout>
                  <c:x val="-0.18301899835382754"/>
                  <c:y val="-0.1073048433126915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30-</a:t>
                    </a:r>
                    <a:fld id="{C594320A-65F7-4A55-ADA9-C8E036CF4551}" type="PERCENTAGE">
                      <a:rPr lang="en-US" smtClean="0"/>
                      <a:pPr/>
                      <a:t>[ПРОЦЕНТ]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681-4C43-B05F-79623C10B823}"/>
                </c:ext>
              </c:extLst>
            </c:dLbl>
            <c:dLbl>
              <c:idx val="2"/>
              <c:layout>
                <c:manualLayout>
                  <c:x val="0.17786208472223036"/>
                  <c:y val="-0.107304843312691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81-4C43-B05F-79623C10B823}"/>
                </c:ext>
              </c:extLst>
            </c:dLbl>
            <c:dLbl>
              <c:idx val="3"/>
              <c:layout>
                <c:manualLayout>
                  <c:x val="8.7013163521754644E-2"/>
                  <c:y val="0.112313747878881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10-</a:t>
                    </a:r>
                    <a:fld id="{DC7C4073-7DA2-499C-B884-41278F80227E}" type="PERCENTAGE">
                      <a:rPr lang="en-US" smtClean="0"/>
                      <a:pPr/>
                      <a:t>[ПРОЦЕНТ]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01083193223157"/>
                      <c:h val="6.6492936950437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681-4C43-B05F-79623C10B82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Лист1!$A$1:$A$4</c:f>
              <c:strCache>
                <c:ptCount val="4"/>
                <c:pt idx="0">
                  <c:v>студии</c:v>
                </c:pt>
                <c:pt idx="1">
                  <c:v>"однушки"</c:v>
                </c:pt>
                <c:pt idx="2">
                  <c:v>"двушки"</c:v>
                </c:pt>
                <c:pt idx="3">
                  <c:v>"трешки"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35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81-4C43-B05F-79623C10B82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92667392471344"/>
          <c:y val="0.36316277414475739"/>
          <c:w val="0.19224448326673815"/>
          <c:h val="0.4180812313715022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7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6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5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9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6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6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2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5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7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AA38-4090-48D0-9C9F-E71AEC0C67D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DD03-6520-4117-922A-7EC438AB8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2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476672"/>
            <a:ext cx="241121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9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672" y="1221675"/>
            <a:ext cx="44080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Условия рынка диктуют </a:t>
            </a:r>
            <a:r>
              <a:rPr lang="ru-RU" dirty="0" err="1"/>
              <a:t>квартирографию</a:t>
            </a:r>
            <a:r>
              <a:rPr lang="ru-RU" dirty="0"/>
              <a:t> проектов.  Необходимость снижения чека сделки привела к поиску оптимизационных решений и сокращению метража квартир.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Снижение активности инвесторов – с </a:t>
            </a:r>
            <a:r>
              <a:rPr lang="ru-RU" b="1" dirty="0">
                <a:solidFill>
                  <a:srgbClr val="FF0000"/>
                </a:solidFill>
              </a:rPr>
              <a:t>30%</a:t>
            </a:r>
            <a:r>
              <a:rPr lang="ru-RU" dirty="0"/>
              <a:t> до </a:t>
            </a:r>
            <a:r>
              <a:rPr lang="ru-RU" b="1" dirty="0">
                <a:solidFill>
                  <a:srgbClr val="FF0000"/>
                </a:solidFill>
              </a:rPr>
              <a:t>5-10% </a:t>
            </a:r>
            <a:r>
              <a:rPr lang="ru-RU" dirty="0"/>
              <a:t> - также оказало свое влияние на </a:t>
            </a:r>
            <a:r>
              <a:rPr lang="ru-RU" dirty="0" err="1"/>
              <a:t>квартирографию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Покупатели, приобретающие   жилье «для себя», чаще рассматривают небольшие однокомнатные и двухкомнатные квартиры, поэтому насыщение проектов большими объемами студий нецелесообразно.</a:t>
            </a:r>
          </a:p>
          <a:p>
            <a:pPr algn="just"/>
            <a:r>
              <a:rPr lang="ru-RU" dirty="0"/>
              <a:t> 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2680" y="710541"/>
            <a:ext cx="5825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КВАРТИРОГРАФИЯ КАК ИНСТРУМЕНТ ПРОДАЖ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6021288"/>
            <a:ext cx="5574005" cy="557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1340769"/>
            <a:ext cx="3816424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6021288"/>
            <a:ext cx="5574005" cy="5574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298" y="1340768"/>
            <a:ext cx="3549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2114" y="764704"/>
            <a:ext cx="4263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СТУДИИ: БЫТЬ ИЛИ НЕ БЫТЬ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015" y="1204693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Участие инвесторов носит локальный характер. Их присутствие ограничено отдельными проектами с особо удачной локацией и высокими темпами строительства.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Таким покупателям важно с выгодой перепродать жилье или получить стабильный доход от сдачи в аренду. Их выбор часто падает на студии – </a:t>
            </a:r>
            <a:r>
              <a:rPr lang="ru-RU"/>
              <a:t>как ликвидный </a:t>
            </a:r>
            <a:r>
              <a:rPr lang="ru-RU" dirty="0"/>
              <a:t>товар с очень привлекательной ценой.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Однако проектирование большого объема студий в условиях недостатка инвесторов может привести к замедлению темпов продаж.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5268791-F15C-4C95-9508-FF8E8C1A2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933764"/>
              </p:ext>
            </p:extLst>
          </p:nvPr>
        </p:nvGraphicFramePr>
        <p:xfrm>
          <a:off x="5380022" y="1340768"/>
          <a:ext cx="4267475" cy="312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17515" y="480771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проектов, в ЦА которых не входят инвесторы, оптимально не более </a:t>
            </a:r>
            <a:r>
              <a:rPr lang="ru-RU" b="1" dirty="0">
                <a:solidFill>
                  <a:srgbClr val="FF0000"/>
                </a:solidFill>
              </a:rPr>
              <a:t>15-20%</a:t>
            </a: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студий от общего объема 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66717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6021288"/>
            <a:ext cx="5574005" cy="557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0512" y="1009810"/>
            <a:ext cx="45365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Успех обеспечивает не только грамотное  соотношение по числу комнат, но и оптимальный метраж с продуманными планировками.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Для «эконома» и «комфорта» характерна небольшая нарезка. Успешны «</a:t>
            </a:r>
            <a:r>
              <a:rPr lang="ru-RU" dirty="0" err="1"/>
              <a:t>однушки</a:t>
            </a:r>
            <a:r>
              <a:rPr lang="ru-RU" dirty="0"/>
              <a:t>» площадью 35-38 </a:t>
            </a:r>
            <a:r>
              <a:rPr lang="ru-RU" dirty="0" err="1"/>
              <a:t>кв.м</a:t>
            </a:r>
            <a:r>
              <a:rPr lang="ru-RU" dirty="0"/>
              <a:t>, «</a:t>
            </a:r>
            <a:r>
              <a:rPr lang="ru-RU" dirty="0" err="1"/>
              <a:t>двушки</a:t>
            </a:r>
            <a:r>
              <a:rPr lang="ru-RU" dirty="0"/>
              <a:t>» – площадью 54-60 </a:t>
            </a:r>
            <a:r>
              <a:rPr lang="ru-RU" dirty="0" err="1"/>
              <a:t>кв.м</a:t>
            </a:r>
            <a:r>
              <a:rPr lang="ru-RU" dirty="0"/>
              <a:t>, «трешки» – площадью 76- 90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«бизнесе» идет смещение в пользу более просторных вариантов. Площадь «</a:t>
            </a:r>
            <a:r>
              <a:rPr lang="ru-RU" dirty="0" err="1"/>
              <a:t>однушек</a:t>
            </a:r>
            <a:r>
              <a:rPr lang="ru-RU" dirty="0"/>
              <a:t>» - от 45 </a:t>
            </a:r>
            <a:r>
              <a:rPr lang="ru-RU" dirty="0" err="1"/>
              <a:t>кв.м</a:t>
            </a:r>
            <a:r>
              <a:rPr lang="ru-RU" dirty="0"/>
              <a:t> (не больше 20% в проекте), «</a:t>
            </a:r>
            <a:r>
              <a:rPr lang="ru-RU" dirty="0" err="1"/>
              <a:t>двушек</a:t>
            </a:r>
            <a:r>
              <a:rPr lang="ru-RU" dirty="0"/>
              <a:t>» -  68-80 </a:t>
            </a:r>
            <a:r>
              <a:rPr lang="ru-RU" dirty="0" err="1"/>
              <a:t>кв.м</a:t>
            </a:r>
            <a:r>
              <a:rPr lang="ru-RU" dirty="0"/>
              <a:t> (35%), трехкомнатных квартир - от 110 м2 (порядка 30%). Также  реализуются четырехкомнатные квартиры.</a:t>
            </a:r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19039" y="591861"/>
            <a:ext cx="5969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МЕТРАЖ НА СЛУЖБЕ У ДЕВЕЛОПЕРА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1268760"/>
            <a:ext cx="403244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9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6021288"/>
            <a:ext cx="5574005" cy="557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4688" y="660175"/>
            <a:ext cx="596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УДАЧНЫЙ РЕКОНЦЕПТ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521" y="1084672"/>
            <a:ext cx="46085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Ошибки в </a:t>
            </a:r>
            <a:r>
              <a:rPr lang="ru-RU" dirty="0" err="1"/>
              <a:t>квартирографии</a:t>
            </a:r>
            <a:r>
              <a:rPr lang="ru-RU" dirty="0"/>
              <a:t> могут привести к замедлению продаж, поэтому любой проект требует вдумчивой проработки планировок.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При допущенных просчетах может вставать вопрос адаптации объекта к рыночным условиям, его полной или частичной </a:t>
            </a:r>
            <a:r>
              <a:rPr lang="ru-RU" dirty="0" err="1"/>
              <a:t>реконцепции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Например, в доступном сегменте сложно продавать большие «</a:t>
            </a:r>
            <a:r>
              <a:rPr lang="ru-RU" dirty="0" err="1"/>
              <a:t>однушки</a:t>
            </a:r>
            <a:r>
              <a:rPr lang="ru-RU" dirty="0"/>
              <a:t>», ведь происходит увеличение цены. При схожем бюджете конкуренцию составят небольшие двухкомнатные квартиры.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Что делать? Переформатировать большую «</a:t>
            </a:r>
            <a:r>
              <a:rPr lang="ru-RU" dirty="0" err="1"/>
              <a:t>однушку</a:t>
            </a:r>
            <a:r>
              <a:rPr lang="ru-RU" dirty="0"/>
              <a:t>»  в «евро-</a:t>
            </a:r>
            <a:r>
              <a:rPr lang="ru-RU" dirty="0" err="1"/>
              <a:t>двушку</a:t>
            </a:r>
            <a:r>
              <a:rPr lang="ru-RU" dirty="0"/>
              <a:t>».</a:t>
            </a:r>
          </a:p>
          <a:p>
            <a:pPr algn="just"/>
            <a:endParaRPr lang="ru-RU" dirty="0"/>
          </a:p>
          <a:p>
            <a:pPr algn="just"/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94" y="909449"/>
            <a:ext cx="3096345" cy="36716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09662" y="4638382"/>
            <a:ext cx="3909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этот примере застройщиком были перенесены «мокрые зоны»: появилась квартира со спальней и объединенной гостиной с кухней.</a:t>
            </a:r>
          </a:p>
        </p:txBody>
      </p:sp>
    </p:spTree>
    <p:extLst>
      <p:ext uri="{BB962C8B-B14F-4D97-AF65-F5344CB8AC3E}">
        <p14:creationId xmlns:p14="http://schemas.microsoft.com/office/powerpoint/2010/main" val="38100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6021288"/>
            <a:ext cx="5574005" cy="5574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4688" y="660175"/>
            <a:ext cx="596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ЕВРО-ФОРМАТ И СТАНДАРТНОЕ ЖИЛЬЕ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1196753"/>
            <a:ext cx="3528392" cy="29287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4528" y="1271119"/>
            <a:ext cx="41764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Еще один вариант евро-планировки. Здесь также были перемещены мокрые зоны, что позволило сформировать две спальни и кухню-гостиную.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Покупатели смогут рассмотреть небольшой по площади вариант, которой подойдет для размещения семьи из нескольких человек.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Заметим, что в стандартных вариантах квартир площадь кухонь начинается от 9 </a:t>
            </a:r>
            <a:r>
              <a:rPr lang="ru-RU" dirty="0" err="1"/>
              <a:t>кв.м</a:t>
            </a:r>
            <a:r>
              <a:rPr lang="ru-RU" dirty="0"/>
              <a:t> (сегмент комфорт). В бизнес-классе – как минимум от 12 </a:t>
            </a:r>
            <a:r>
              <a:rPr lang="ru-RU" dirty="0" err="1"/>
              <a:t>кв.м</a:t>
            </a:r>
            <a:r>
              <a:rPr lang="ru-RU" dirty="0"/>
              <a:t>. Для помещений площадью до 54-60 м2 проектируется 1 санузел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29064" y="4292769"/>
            <a:ext cx="3816424" cy="122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Под зону кухни выделено 7,15 </a:t>
            </a:r>
            <a:r>
              <a:rPr lang="ru-RU" dirty="0" err="1"/>
              <a:t>кв.м</a:t>
            </a:r>
            <a:r>
              <a:rPr lang="ru-RU" dirty="0"/>
              <a:t>, гостиную – 13,5 </a:t>
            </a:r>
            <a:r>
              <a:rPr lang="ru-RU" dirty="0" err="1"/>
              <a:t>кв.м</a:t>
            </a:r>
            <a:r>
              <a:rPr lang="ru-RU" dirty="0"/>
              <a:t>.  Есть балкон, объединяющий кухню-гостиную и жилую комнату.</a:t>
            </a:r>
          </a:p>
        </p:txBody>
      </p:sp>
    </p:spTree>
    <p:extLst>
      <p:ext uri="{BB962C8B-B14F-4D97-AF65-F5344CB8AC3E}">
        <p14:creationId xmlns:p14="http://schemas.microsoft.com/office/powerpoint/2010/main" val="150916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8381" y="764704"/>
            <a:ext cx="596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9703" y="4757065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Выше - квартира-распашонка  с лоджией и раздельным санузлом. Это пример стандартной «</a:t>
            </a:r>
            <a:r>
              <a:rPr lang="ru-RU" dirty="0" err="1"/>
              <a:t>двушки</a:t>
            </a:r>
            <a:r>
              <a:rPr lang="ru-RU" dirty="0"/>
              <a:t>» в сегменте «комфорт».  Стоимость предложения оптимальна, что является важным аргументом для тех, кто выбирает доступное жилье.  Подобные планировки представлены в квартале «Новые Котельники»: цена «</a:t>
            </a:r>
            <a:r>
              <a:rPr lang="ru-RU" dirty="0" err="1"/>
              <a:t>двушек</a:t>
            </a:r>
            <a:r>
              <a:rPr lang="ru-RU" dirty="0"/>
              <a:t>» здесь начинается от 3,8 млн рублей.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4688" y="660175"/>
            <a:ext cx="596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ПРИМЕР ПЛАНИРОВКИ В СЕГМЕНТЕ «КОМФОРТ»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71" y="1066012"/>
            <a:ext cx="6718728" cy="36910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96849" y="2938552"/>
            <a:ext cx="3697422" cy="1585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площадь: порядка 58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кухни: 15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очень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хороший показатель для сегмента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«комфорт» </a:t>
            </a:r>
          </a:p>
        </p:txBody>
      </p:sp>
    </p:spTree>
    <p:extLst>
      <p:ext uri="{BB962C8B-B14F-4D97-AF65-F5344CB8AC3E}">
        <p14:creationId xmlns:p14="http://schemas.microsoft.com/office/powerpoint/2010/main" val="159000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0" y="1988840"/>
            <a:ext cx="4248472" cy="26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03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585</Words>
  <Application>Microsoft Office PowerPoint</Application>
  <PresentationFormat>Лист A4 (210x297 мм)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ruser</dc:creator>
  <cp:lastModifiedBy>rUser</cp:lastModifiedBy>
  <cp:revision>68</cp:revision>
  <cp:lastPrinted>2015-10-19T08:39:02Z</cp:lastPrinted>
  <dcterms:created xsi:type="dcterms:W3CDTF">2015-10-08T08:20:16Z</dcterms:created>
  <dcterms:modified xsi:type="dcterms:W3CDTF">2017-04-06T12:15:33Z</dcterms:modified>
</cp:coreProperties>
</file>