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309" r:id="rId3"/>
    <p:sldId id="292" r:id="rId4"/>
    <p:sldId id="274" r:id="rId5"/>
    <p:sldId id="293" r:id="rId6"/>
    <p:sldId id="297" r:id="rId7"/>
    <p:sldId id="298" r:id="rId8"/>
    <p:sldId id="299" r:id="rId9"/>
    <p:sldId id="314" r:id="rId10"/>
    <p:sldId id="300" r:id="rId11"/>
    <p:sldId id="315" r:id="rId12"/>
    <p:sldId id="301" r:id="rId13"/>
    <p:sldId id="302" r:id="rId14"/>
    <p:sldId id="310" r:id="rId15"/>
    <p:sldId id="303" r:id="rId16"/>
    <p:sldId id="313" r:id="rId17"/>
    <p:sldId id="304" r:id="rId18"/>
    <p:sldId id="311" r:id="rId19"/>
    <p:sldId id="305" r:id="rId20"/>
    <p:sldId id="306" r:id="rId21"/>
    <p:sldId id="307" r:id="rId22"/>
    <p:sldId id="316" r:id="rId23"/>
    <p:sldId id="30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ga Garaschenko" initials="" lastIdx="6" clrIdx="0"/>
  <p:cmAuthor id="1" name="Dmitrij Berlinskij" initials="" lastIdx="129" clrIdx="1"/>
  <p:cmAuthor id="2" name="Анонимный" initials="" lastIdx="12" clrIdx="2"/>
  <p:cmAuthor id="3" name="_" initials="_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84"/>
    <a:srgbClr val="4C2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/>
    <p:restoredTop sz="91182" autoAdjust="0"/>
  </p:normalViewPr>
  <p:slideViewPr>
    <p:cSldViewPr snapToGrid="0" snapToObjects="1">
      <p:cViewPr varScale="1">
        <p:scale>
          <a:sx n="139" d="100"/>
          <a:sy n="139" d="100"/>
        </p:scale>
        <p:origin x="99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2080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49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28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49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747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239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239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314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676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24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080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1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52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241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606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41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60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65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8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05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64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56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81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20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2986C5BB3B7FF39CE4290FDFE7AF99E82018290DD9C22BEF48604A1940mDsA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516725" y="3648056"/>
            <a:ext cx="4609799" cy="10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>
                <a:solidFill>
                  <a:srgbClr val="FFFFFF"/>
                </a:solidFill>
              </a:rPr>
              <a:t>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		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9" name="Shape 59"/>
          <p:cNvSpPr txBox="1"/>
          <p:nvPr/>
        </p:nvSpPr>
        <p:spPr>
          <a:xfrm>
            <a:off x="417049" y="2258320"/>
            <a:ext cx="4758688" cy="215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Налогообложение </a:t>
            </a:r>
            <a:r>
              <a:rPr lang="ru-RU" sz="3200" b="1" dirty="0" smtClean="0">
                <a:solidFill>
                  <a:schemeClr val="bg1"/>
                </a:solidFill>
              </a:rPr>
              <a:t>физических лиц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при инвестировании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 недвижимость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0915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5906029" y="457199"/>
            <a:ext cx="2605817" cy="4221511"/>
            <a:chOff x="5716267" y="343835"/>
            <a:chExt cx="2724335" cy="4413513"/>
          </a:xfrm>
        </p:grpSpPr>
        <p:sp>
          <p:nvSpPr>
            <p:cNvPr id="17" name="Shape 62"/>
            <p:cNvSpPr/>
            <p:nvPr/>
          </p:nvSpPr>
          <p:spPr>
            <a:xfrm>
              <a:off x="5716267" y="3889504"/>
              <a:ext cx="2724335" cy="8678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3"/>
            <p:cNvSpPr txBox="1"/>
            <p:nvPr/>
          </p:nvSpPr>
          <p:spPr>
            <a:xfrm>
              <a:off x="5839623" y="3904512"/>
              <a:ext cx="2445310" cy="825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rPr lang="en-GB" b="1" dirty="0" err="1">
                  <a:solidFill>
                    <a:srgbClr val="003D84"/>
                  </a:solidFill>
                  <a:highlight>
                    <a:srgbClr val="FFFFFF"/>
                  </a:highlight>
                  <a:latin typeface="Open Sans"/>
                  <a:ea typeface="Open Sans"/>
                  <a:cs typeface="Open Sans"/>
                  <a:sym typeface="Open Sans"/>
                </a:rPr>
                <a:t>Гаращенко</a:t>
              </a:r>
              <a:r>
                <a:rPr lang="en-GB" b="1" dirty="0">
                  <a:solidFill>
                    <a:srgbClr val="003D84"/>
                  </a:solidFill>
                  <a:highlight>
                    <a:srgbClr val="FFFFFF"/>
                  </a:highlight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b="1" dirty="0" err="1">
                  <a:solidFill>
                    <a:srgbClr val="003D84"/>
                  </a:solidFill>
                  <a:highlight>
                    <a:srgbClr val="FFFFFF"/>
                  </a:highlight>
                  <a:latin typeface="Open Sans"/>
                  <a:ea typeface="Open Sans"/>
                  <a:cs typeface="Open Sans"/>
                  <a:sym typeface="Open Sans"/>
                </a:rPr>
                <a:t>Ольга</a:t>
              </a:r>
              <a:r>
                <a:rPr lang="en-GB" sz="1000" b="1" dirty="0">
                  <a:solidFill>
                    <a:srgbClr val="003D84"/>
                  </a:solidFill>
                  <a:highlight>
                    <a:srgbClr val="FFFFFF"/>
                  </a:highlight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-GB" sz="1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FFFFF"/>
                  </a:highlight>
                  <a:latin typeface="Open Sans"/>
                  <a:ea typeface="Open Sans"/>
                  <a:cs typeface="Open Sans"/>
                  <a:sym typeface="Open Sans"/>
                </a:rPr>
                <a:t>Генеральный</a:t>
              </a:r>
              <a:r>
                <a:rPr lang="en-GB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FFFFF"/>
                  </a:highlight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sz="1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FFFFF"/>
                  </a:highlight>
                  <a:latin typeface="Open Sans"/>
                  <a:ea typeface="Open Sans"/>
                  <a:cs typeface="Open Sans"/>
                  <a:sym typeface="Open Sans"/>
                </a:rPr>
                <a:t>директор</a:t>
              </a:r>
              <a:endPara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-GB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FFFFF"/>
                  </a:highlight>
                  <a:latin typeface="Open Sans"/>
                  <a:ea typeface="Open Sans"/>
                  <a:cs typeface="Open Sans"/>
                  <a:sym typeface="Open Sans"/>
                </a:rPr>
                <a:t>АКГ «</a:t>
              </a:r>
              <a:r>
                <a:rPr lang="en-GB" sz="1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FFFFF"/>
                  </a:highlight>
                  <a:latin typeface="Open Sans"/>
                  <a:ea typeface="Open Sans"/>
                  <a:cs typeface="Open Sans"/>
                  <a:sym typeface="Open Sans"/>
                </a:rPr>
                <a:t>Эксклюзив</a:t>
              </a:r>
              <a:r>
                <a:rPr lang="en-GB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FFFFF"/>
                  </a:highlight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sz="1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FFFFF"/>
                  </a:highlight>
                  <a:latin typeface="Open Sans"/>
                  <a:ea typeface="Open Sans"/>
                  <a:cs typeface="Open Sans"/>
                  <a:sym typeface="Open Sans"/>
                </a:rPr>
                <a:t>Консалтинг</a:t>
              </a:r>
              <a:r>
                <a:rPr lang="en-GB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»</a:t>
              </a: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267" y="343835"/>
              <a:ext cx="2724335" cy="354566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9" y="381936"/>
            <a:ext cx="2878387" cy="9134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0915" cy="112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1501" y="612461"/>
            <a:ext cx="8478981" cy="33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charset="0"/>
                <a:cs typeface="Times New Roman" charset="0"/>
              </a:rPr>
              <a:t>Налог на имущество физлиц после оформления права собственности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3442" y="201078"/>
            <a:ext cx="731465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3D84"/>
                </a:solidFill>
                <a:ea typeface="Calibri" charset="0"/>
                <a:cs typeface="Times New Roman" charset="0"/>
              </a:rPr>
              <a:t>ВЛАДЕНИЕ ОБЪЕКТОМ НЕДВИЖИМОСТИ</a:t>
            </a:r>
            <a:endParaRPr lang="ru-RU" sz="2400" b="1" dirty="0" smtClean="0">
              <a:solidFill>
                <a:srgbClr val="003D84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82C611-7586-4B4D-AFED-B7CD124A4DB5}"/>
              </a:ext>
            </a:extLst>
          </p:cNvPr>
          <p:cNvSpPr/>
          <p:nvPr/>
        </p:nvSpPr>
        <p:spPr>
          <a:xfrm>
            <a:off x="470199" y="1326932"/>
            <a:ext cx="8470283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u="sng" dirty="0">
                <a:solidFill>
                  <a:schemeClr val="bg1"/>
                </a:solidFill>
              </a:rPr>
              <a:t>Льготы по налогу на имущество</a:t>
            </a:r>
            <a:r>
              <a:rPr lang="ru-RU" u="sng" dirty="0" smtClean="0">
                <a:solidFill>
                  <a:schemeClr val="bg1"/>
                </a:solidFill>
              </a:rPr>
              <a:t>: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F8C7C0D1-7349-42A2-A972-ABF61DBAA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600217"/>
              </p:ext>
            </p:extLst>
          </p:nvPr>
        </p:nvGraphicFramePr>
        <p:xfrm>
          <a:off x="546578" y="1867701"/>
          <a:ext cx="7997588" cy="293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156">
                  <a:extLst>
                    <a:ext uri="{9D8B030D-6E8A-4147-A177-3AD203B41FA5}">
                      <a16:colId xmlns:a16="http://schemas.microsoft.com/office/drawing/2014/main" xmlns="" val="2289265419"/>
                    </a:ext>
                  </a:extLst>
                </a:gridCol>
                <a:gridCol w="4012432">
                  <a:extLst>
                    <a:ext uri="{9D8B030D-6E8A-4147-A177-3AD203B41FA5}">
                      <a16:colId xmlns:a16="http://schemas.microsoft.com/office/drawing/2014/main" xmlns="" val="1116539763"/>
                    </a:ext>
                  </a:extLst>
                </a:gridCol>
              </a:tblGrid>
              <a:tr h="310441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Федеральные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льготы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Льготы г. Москвы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1479861"/>
                  </a:ext>
                </a:extLst>
              </a:tr>
              <a:tr h="2627614">
                <a:tc>
                  <a:txBody>
                    <a:bodyPr/>
                    <a:lstStyle/>
                    <a:p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Полностью освобождаются от уплаты налога, в частности, социально незащищенные граждане (например, инвалиды I и II групп, пенсионеры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), военнослужащие </a:t>
                      </a: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и т.д. в отношении одного объекта  жилой недвижимости и одного </a:t>
                      </a:r>
                      <a:r>
                        <a:rPr lang="ru-RU" sz="1400" b="0" i="0" u="none" strike="noStrike" cap="non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машино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-места</a:t>
                      </a: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dirty="0"/>
                        <a:t>В отношении </a:t>
                      </a:r>
                      <a:r>
                        <a:rPr lang="ru-RU" dirty="0" err="1" smtClean="0"/>
                        <a:t>машино</a:t>
                      </a:r>
                      <a:r>
                        <a:rPr lang="ru-RU" dirty="0" smtClean="0"/>
                        <a:t>-места </a:t>
                      </a:r>
                      <a:r>
                        <a:rPr lang="ru-RU" dirty="0"/>
                        <a:t>налог уплачивается в размере: 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7,1 % от суммы исчисленного налога за 2017 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год,</a:t>
                      </a:r>
                      <a:endParaRPr lang="ru-RU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6,7% от суммы исчисленного налога за 2018 и последующие года.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В </a:t>
                      </a:r>
                      <a:r>
                        <a:rPr lang="ru-RU" dirty="0"/>
                        <a:t>отношении </a:t>
                      </a:r>
                      <a:r>
                        <a:rPr lang="ru-RU" dirty="0" smtClean="0"/>
                        <a:t>одних апартаментов </a:t>
                      </a:r>
                      <a:r>
                        <a:rPr lang="ru-RU" dirty="0"/>
                        <a:t>налог у</a:t>
                      </a: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меньшается на сумму льготы, рассчитанную с учетом понижающих коэффициентов.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430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5160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0915" cy="112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1501" y="612461"/>
            <a:ext cx="8478981" cy="33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charset="0"/>
                <a:cs typeface="Times New Roman" charset="0"/>
              </a:rPr>
              <a:t>Налог на имущество физлиц после оформления права собственности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3442" y="201078"/>
            <a:ext cx="731465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3D84"/>
                </a:solidFill>
                <a:ea typeface="Calibri" charset="0"/>
                <a:cs typeface="Times New Roman" charset="0"/>
              </a:rPr>
              <a:t>ВЛАДЕНИЕ ОБЪЕКТОМ НЕДВИЖИМОСТИ</a:t>
            </a:r>
            <a:endParaRPr lang="ru-RU" sz="2400" b="1" dirty="0" smtClean="0">
              <a:solidFill>
                <a:srgbClr val="003D84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82C611-7586-4B4D-AFED-B7CD124A4DB5}"/>
              </a:ext>
            </a:extLst>
          </p:cNvPr>
          <p:cNvSpPr/>
          <p:nvPr/>
        </p:nvSpPr>
        <p:spPr>
          <a:xfrm>
            <a:off x="447793" y="1423467"/>
            <a:ext cx="8393700" cy="329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400"/>
              </a:spcAft>
            </a:pPr>
            <a:r>
              <a:rPr lang="ru-RU" u="sng" dirty="0">
                <a:solidFill>
                  <a:schemeClr val="bg1"/>
                </a:solidFill>
              </a:rPr>
              <a:t>Льготы по налогу на имущество:</a:t>
            </a: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ru-RU" b="1" dirty="0">
                <a:solidFill>
                  <a:srgbClr val="FFC000"/>
                </a:solidFill>
              </a:rPr>
              <a:t>В 2017 и 2018 </a:t>
            </a:r>
            <a:r>
              <a:rPr lang="ru-RU" b="1" dirty="0" smtClean="0">
                <a:solidFill>
                  <a:srgbClr val="FFC000"/>
                </a:solidFill>
              </a:rPr>
              <a:t>гг. </a:t>
            </a:r>
            <a:r>
              <a:rPr lang="ru-RU" b="1" dirty="0">
                <a:solidFill>
                  <a:srgbClr val="FFC000"/>
                </a:solidFill>
              </a:rPr>
              <a:t>еще действуют переходные положения, и для расчета налога на имущество кадастровая стоимость объекта недвижимости корректируется на коэффициент 0,6 – в 2017 году, 0,8 – в 2018 году.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bg1"/>
                </a:solidFill>
              </a:rPr>
              <a:t>Физлицо может применить налоговый вычет, который предусматривает,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что налогом не облагается:</a:t>
            </a:r>
          </a:p>
          <a:p>
            <a:pPr marL="285750" indent="-285750">
              <a:lnSpc>
                <a:spcPct val="115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</a:rPr>
              <a:t>50 </a:t>
            </a:r>
            <a:r>
              <a:rPr lang="ru-RU" sz="1600" b="1" dirty="0" err="1">
                <a:solidFill>
                  <a:schemeClr val="bg1"/>
                </a:solidFill>
              </a:rPr>
              <a:t>кв.м</a:t>
            </a:r>
            <a:r>
              <a:rPr lang="ru-RU" sz="1600" b="1" dirty="0">
                <a:solidFill>
                  <a:schemeClr val="bg1"/>
                </a:solidFill>
              </a:rPr>
              <a:t> в жилом доме;</a:t>
            </a:r>
          </a:p>
          <a:p>
            <a:pPr marL="285750" indent="-285750">
              <a:lnSpc>
                <a:spcPct val="115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</a:rPr>
              <a:t>20 </a:t>
            </a:r>
            <a:r>
              <a:rPr lang="ru-RU" sz="1600" b="1" dirty="0" err="1">
                <a:solidFill>
                  <a:schemeClr val="bg1"/>
                </a:solidFill>
              </a:rPr>
              <a:t>кв.м</a:t>
            </a:r>
            <a:r>
              <a:rPr lang="ru-RU" sz="1600" b="1" dirty="0">
                <a:solidFill>
                  <a:schemeClr val="bg1"/>
                </a:solidFill>
              </a:rPr>
              <a:t> в квартире;</a:t>
            </a:r>
          </a:p>
          <a:p>
            <a:pPr marL="285750" indent="-285750">
              <a:lnSpc>
                <a:spcPct val="115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</a:rPr>
              <a:t>10 </a:t>
            </a:r>
            <a:r>
              <a:rPr lang="ru-RU" sz="1600" b="1" dirty="0" err="1">
                <a:solidFill>
                  <a:schemeClr val="bg1"/>
                </a:solidFill>
              </a:rPr>
              <a:t>кв.м</a:t>
            </a:r>
            <a:r>
              <a:rPr lang="ru-RU" sz="1600" b="1" dirty="0">
                <a:solidFill>
                  <a:schemeClr val="bg1"/>
                </a:solidFill>
              </a:rPr>
              <a:t> в комнате.</a:t>
            </a:r>
          </a:p>
        </p:txBody>
      </p:sp>
    </p:spTree>
    <p:extLst>
      <p:ext uri="{BB962C8B-B14F-4D97-AF65-F5344CB8AC3E}">
        <p14:creationId xmlns:p14="http://schemas.microsoft.com/office/powerpoint/2010/main" val="7035115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0915" cy="112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1811" y="1270262"/>
            <a:ext cx="8336264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1800"/>
              </a:lnSpc>
              <a:spcAft>
                <a:spcPts val="8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1.	</a:t>
            </a:r>
            <a:r>
              <a:rPr lang="ru-RU" dirty="0">
                <a:solidFill>
                  <a:schemeClr val="bg1"/>
                </a:solidFill>
              </a:rPr>
              <a:t>Физлицо может вернуть до 13% от стоимости, но не более чем от 2 млн. руб., что составляет 260 тыс. руб. </a:t>
            </a:r>
          </a:p>
          <a:p>
            <a:pPr marL="361950" indent="-361950">
              <a:lnSpc>
                <a:spcPts val="18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</a:rPr>
              <a:t>2.	Физлицо может вернуть налог с расходов по уплате ипотечных процентов, но не более чем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 3 млн.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руб., что составляет 390 тыс.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руб.</a:t>
            </a:r>
          </a:p>
          <a:p>
            <a:pPr marL="361950" indent="-361950">
              <a:lnSpc>
                <a:spcPts val="18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</a:rPr>
              <a:t>3.	За каждый год физлицо может вернуть сумму не больше, чем было перечислено в бюджет НДФЛ. При этом возвращать налог можно в течение нескольких лет до тех пор, пока сумма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не превысит лимит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9000" y="3232916"/>
            <a:ext cx="7851625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500" b="1" dirty="0">
                <a:solidFill>
                  <a:srgbClr val="FFC000"/>
                </a:solidFill>
              </a:rPr>
              <a:t>Вернуть НДФЛ за покупку квартиры нельзя, если </a:t>
            </a:r>
            <a:r>
              <a:rPr lang="ru-RU" sz="1500" b="1" dirty="0" smtClean="0">
                <a:solidFill>
                  <a:srgbClr val="FFC000"/>
                </a:solidFill>
              </a:rPr>
              <a:t>налогоплательщик:</a:t>
            </a:r>
            <a:endParaRPr lang="ru-RU" sz="1500" b="1" dirty="0">
              <a:solidFill>
                <a:srgbClr val="FFC000"/>
              </a:solidFill>
            </a:endParaRPr>
          </a:p>
          <a:p>
            <a:pPr marL="266700" lvl="0" indent="-266700">
              <a:spcAft>
                <a:spcPts val="500"/>
              </a:spcAft>
            </a:pPr>
            <a:r>
              <a:rPr lang="ru-RU" sz="1500" dirty="0" smtClean="0">
                <a:solidFill>
                  <a:srgbClr val="FFC000"/>
                </a:solidFill>
              </a:rPr>
              <a:t>–	</a:t>
            </a:r>
            <a:r>
              <a:rPr lang="ru-RU" dirty="0" smtClean="0">
                <a:solidFill>
                  <a:srgbClr val="FFC000"/>
                </a:solidFill>
              </a:rPr>
              <a:t>уже </a:t>
            </a:r>
            <a:r>
              <a:rPr lang="ru-RU" dirty="0">
                <a:solidFill>
                  <a:srgbClr val="FFC000"/>
                </a:solidFill>
              </a:rPr>
              <a:t>воспользовался правом на вычет и исчерпал свой лимит;</a:t>
            </a:r>
          </a:p>
          <a:p>
            <a:pPr marL="266700" lvl="0" indent="-266700">
              <a:spcAft>
                <a:spcPts val="500"/>
              </a:spcAft>
            </a:pPr>
            <a:r>
              <a:rPr lang="ru-RU" dirty="0">
                <a:solidFill>
                  <a:srgbClr val="FFC000"/>
                </a:solidFill>
              </a:rPr>
              <a:t>–	приобрел недвижимость у близкого родственника (мать, отец, дочь, сын, брат, сестра); </a:t>
            </a:r>
          </a:p>
          <a:p>
            <a:pPr marL="266700" lvl="0" indent="-266700">
              <a:spcAft>
                <a:spcPts val="500"/>
              </a:spcAft>
            </a:pPr>
            <a:r>
              <a:rPr lang="ru-RU" dirty="0">
                <a:solidFill>
                  <a:srgbClr val="FFC000"/>
                </a:solidFill>
              </a:rPr>
              <a:t>–	официально не трудоустроен;</a:t>
            </a:r>
          </a:p>
          <a:p>
            <a:pPr marL="266700" lvl="0" indent="-266700">
              <a:spcAft>
                <a:spcPts val="500"/>
              </a:spcAft>
            </a:pPr>
            <a:r>
              <a:rPr lang="ru-RU" dirty="0">
                <a:solidFill>
                  <a:srgbClr val="FFC000"/>
                </a:solidFill>
              </a:rPr>
              <a:t>–	при покупке недвижимости использовал средства работодателя или государственные программы.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1295" y="1301450"/>
            <a:ext cx="253265" cy="296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295" y="1850583"/>
            <a:ext cx="253265" cy="296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295" y="2416990"/>
            <a:ext cx="253265" cy="296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501" y="593411"/>
            <a:ext cx="8478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(с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момента подписания акта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приема-передачи)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a typeface="Calibri" charset="0"/>
              <a:cs typeface="Times New Roman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3441" y="201078"/>
            <a:ext cx="7614233" cy="4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3D84"/>
                </a:solidFill>
                <a:ea typeface="Calibri" charset="0"/>
                <a:cs typeface="Times New Roman" charset="0"/>
              </a:rPr>
              <a:t>ИМУЩЕСТВЕННЫЙ НАЛОГОВЫЙ ВЫЧЕТ ПО </a:t>
            </a:r>
            <a:r>
              <a:rPr lang="ru-RU" sz="2200" b="1" dirty="0" smtClean="0">
                <a:solidFill>
                  <a:srgbClr val="003D84"/>
                </a:solidFill>
                <a:ea typeface="Calibri" charset="0"/>
                <a:cs typeface="Times New Roman" charset="0"/>
              </a:rPr>
              <a:t>НДФЛ</a:t>
            </a:r>
            <a:endParaRPr lang="ru-RU" sz="2200" b="1" dirty="0">
              <a:solidFill>
                <a:srgbClr val="003D84"/>
              </a:solidFill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275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7687" y="1240849"/>
            <a:ext cx="8492795" cy="40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Налог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 smtClean="0">
                <a:solidFill>
                  <a:schemeClr val="bg1"/>
                </a:solidFill>
              </a:rPr>
              <a:t>НДФЛ</a:t>
            </a:r>
          </a:p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Если </a:t>
            </a:r>
            <a:r>
              <a:rPr lang="ru-RU" sz="1800" dirty="0">
                <a:solidFill>
                  <a:schemeClr val="bg1"/>
                </a:solidFill>
              </a:rPr>
              <a:t>доход от продажи </a:t>
            </a:r>
            <a:r>
              <a:rPr lang="ru-RU" sz="1800" dirty="0" smtClean="0">
                <a:solidFill>
                  <a:schemeClr val="bg1"/>
                </a:solidFill>
              </a:rPr>
              <a:t>объекта </a:t>
            </a:r>
            <a:r>
              <a:rPr lang="ru-RU" sz="1800" dirty="0">
                <a:solidFill>
                  <a:schemeClr val="bg1"/>
                </a:solidFill>
              </a:rPr>
              <a:t>ниже чем 70% от кадастровой стоимости этого объекта на 1 января года </a:t>
            </a:r>
            <a:r>
              <a:rPr lang="ru-RU" sz="1800" dirty="0" smtClean="0">
                <a:solidFill>
                  <a:schemeClr val="bg1"/>
                </a:solidFill>
              </a:rPr>
              <a:t>продажи, то </a:t>
            </a:r>
            <a:r>
              <a:rPr lang="ru-RU" sz="1800" dirty="0" smtClean="0">
                <a:solidFill>
                  <a:schemeClr val="bg1"/>
                </a:solidFill>
              </a:rPr>
              <a:t>налогом </a:t>
            </a:r>
            <a:r>
              <a:rPr lang="ru-RU" sz="1800" dirty="0" smtClean="0">
                <a:solidFill>
                  <a:schemeClr val="bg1"/>
                </a:solidFill>
              </a:rPr>
              <a:t>облагается кадастровая стоимость </a:t>
            </a:r>
            <a:r>
              <a:rPr lang="ru-RU" sz="1800" dirty="0">
                <a:solidFill>
                  <a:schemeClr val="bg1"/>
                </a:solidFill>
              </a:rPr>
              <a:t>этого объекта, </a:t>
            </a:r>
            <a:r>
              <a:rPr lang="ru-RU" sz="1800" dirty="0" smtClean="0">
                <a:solidFill>
                  <a:schemeClr val="bg1"/>
                </a:solidFill>
              </a:rPr>
              <a:t>умноженная </a:t>
            </a:r>
            <a:r>
              <a:rPr lang="ru-RU" sz="1800" dirty="0">
                <a:solidFill>
                  <a:schemeClr val="bg1"/>
                </a:solidFill>
              </a:rPr>
              <a:t>на коэффициент 0,7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2000" dirty="0" smtClean="0">
                <a:solidFill>
                  <a:srgbClr val="FFC000"/>
                </a:solidFill>
              </a:rPr>
              <a:t>Физлицо освобождено </a:t>
            </a:r>
            <a:r>
              <a:rPr lang="ru-RU" sz="2000" dirty="0">
                <a:solidFill>
                  <a:srgbClr val="FFC000"/>
                </a:solidFill>
              </a:rPr>
              <a:t>от </a:t>
            </a:r>
            <a:r>
              <a:rPr lang="ru-RU" sz="2000" dirty="0" smtClean="0">
                <a:solidFill>
                  <a:srgbClr val="FFC000"/>
                </a:solidFill>
              </a:rPr>
              <a:t>налога и декларирования, </a:t>
            </a:r>
            <a:r>
              <a:rPr lang="ru-RU" sz="2000" dirty="0">
                <a:solidFill>
                  <a:srgbClr val="FFC000"/>
                </a:solidFill>
              </a:rPr>
              <a:t>если  </a:t>
            </a:r>
            <a:r>
              <a:rPr lang="ru-RU" sz="2000" dirty="0" smtClean="0">
                <a:solidFill>
                  <a:srgbClr val="FFC000"/>
                </a:solidFill>
              </a:rPr>
              <a:t>объект </a:t>
            </a:r>
            <a:r>
              <a:rPr lang="ru-RU" sz="2000" dirty="0">
                <a:solidFill>
                  <a:srgbClr val="FFC000"/>
                </a:solidFill>
              </a:rPr>
              <a:t>находился в </a:t>
            </a:r>
            <a:r>
              <a:rPr lang="ru-RU" sz="2000" dirty="0" smtClean="0">
                <a:solidFill>
                  <a:srgbClr val="FFC000"/>
                </a:solidFill>
              </a:rPr>
              <a:t>собственности </a:t>
            </a:r>
            <a:r>
              <a:rPr lang="ru-RU" sz="2000" dirty="0">
                <a:solidFill>
                  <a:srgbClr val="FFC000"/>
                </a:solidFill>
              </a:rPr>
              <a:t>в течение </a:t>
            </a:r>
            <a:r>
              <a:rPr lang="ru-RU" sz="2000" u="sng" dirty="0">
                <a:solidFill>
                  <a:srgbClr val="FFC000"/>
                </a:solidFill>
              </a:rPr>
              <a:t>пяти лет и более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Предусмотрен срок владения </a:t>
            </a:r>
            <a:r>
              <a:rPr lang="ru-RU" u="sng" dirty="0">
                <a:solidFill>
                  <a:schemeClr val="bg1"/>
                </a:solidFill>
              </a:rPr>
              <a:t>три года</a:t>
            </a:r>
            <a:r>
              <a:rPr lang="ru-RU" dirty="0">
                <a:solidFill>
                  <a:schemeClr val="bg1"/>
                </a:solidFill>
              </a:rPr>
              <a:t> для объектов недвижимости, право собственности на которые получены:</a:t>
            </a:r>
          </a:p>
          <a:p>
            <a:r>
              <a:rPr lang="ru-RU" dirty="0">
                <a:solidFill>
                  <a:schemeClr val="bg1"/>
                </a:solidFill>
              </a:rPr>
              <a:t>1) в порядке наследования или по договору дарения от близких родственников;</a:t>
            </a:r>
          </a:p>
          <a:p>
            <a:r>
              <a:rPr lang="ru-RU" dirty="0">
                <a:solidFill>
                  <a:schemeClr val="bg1"/>
                </a:solidFill>
              </a:rPr>
              <a:t>2) в результате приватизации;</a:t>
            </a:r>
          </a:p>
          <a:p>
            <a:r>
              <a:rPr lang="ru-RU" dirty="0">
                <a:solidFill>
                  <a:schemeClr val="bg1"/>
                </a:solidFill>
              </a:rPr>
              <a:t>3) по договору ренты.</a:t>
            </a:r>
            <a:endParaRPr lang="ru-RU" dirty="0">
              <a:solidFill>
                <a:srgbClr val="FFC000"/>
              </a:solidFill>
            </a:endParaRPr>
          </a:p>
          <a:p>
            <a:pPr>
              <a:lnSpc>
                <a:spcPct val="110000"/>
              </a:lnSpc>
              <a:spcAft>
                <a:spcPts val="1500"/>
              </a:spcAft>
            </a:pP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54789"/>
            <a:ext cx="9140915" cy="112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1501" y="612461"/>
            <a:ext cx="8478981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принадлежащего на праве собственности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3442" y="201078"/>
            <a:ext cx="7314650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solidFill>
                  <a:srgbClr val="003D84"/>
                </a:solidFill>
                <a:ea typeface="Calibri" charset="0"/>
                <a:cs typeface="Times New Roman" charset="0"/>
              </a:rPr>
              <a:t>ПРОДАЖА ОБЪЕКТА НЕДВИЖИМОСТИ,</a:t>
            </a:r>
          </a:p>
        </p:txBody>
      </p:sp>
    </p:spTree>
    <p:extLst>
      <p:ext uri="{BB962C8B-B14F-4D97-AF65-F5344CB8AC3E}">
        <p14:creationId xmlns:p14="http://schemas.microsoft.com/office/powerpoint/2010/main" val="10465676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0"/>
            <a:ext cx="9140915" cy="104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89291" y="517761"/>
            <a:ext cx="8478981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п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олученного в дар или по наследству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a typeface="Calibri" charset="0"/>
              <a:cs typeface="Times New Roman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9291" y="118567"/>
            <a:ext cx="7314650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solidFill>
                  <a:srgbClr val="003D84"/>
                </a:solidFill>
                <a:ea typeface="Calibri" charset="0"/>
                <a:cs typeface="Times New Roman" charset="0"/>
              </a:rPr>
              <a:t>ПРОДАЖА ОБЪЕКТА НЕДВИЖИМОСТИ,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89292" y="1300244"/>
            <a:ext cx="4481861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ru-RU" sz="1800" i="1" dirty="0" smtClean="0">
                <a:solidFill>
                  <a:schemeClr val="bg1"/>
                </a:solidFill>
              </a:rPr>
              <a:t>Объект получен от: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- физлица</a:t>
            </a:r>
            <a:r>
              <a:rPr lang="ru-RU" sz="1800" dirty="0">
                <a:solidFill>
                  <a:schemeClr val="bg1"/>
                </a:solidFill>
              </a:rPr>
              <a:t>, признаваемого членом </a:t>
            </a:r>
            <a:r>
              <a:rPr lang="ru-RU" sz="1800" dirty="0" smtClean="0">
                <a:solidFill>
                  <a:schemeClr val="bg1"/>
                </a:solidFill>
              </a:rPr>
              <a:t> семьи </a:t>
            </a:r>
            <a:r>
              <a:rPr lang="ru-RU" sz="1800" dirty="0">
                <a:solidFill>
                  <a:schemeClr val="bg1"/>
                </a:solidFill>
              </a:rPr>
              <a:t>и (или) близким </a:t>
            </a:r>
            <a:r>
              <a:rPr lang="ru-RU" sz="1800" dirty="0" smtClean="0">
                <a:solidFill>
                  <a:schemeClr val="bg1"/>
                </a:solidFill>
              </a:rPr>
              <a:t>родственником</a:t>
            </a:r>
          </a:p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- </a:t>
            </a:r>
            <a:r>
              <a:rPr lang="ru-RU" sz="1800" dirty="0">
                <a:solidFill>
                  <a:schemeClr val="bg1"/>
                </a:solidFill>
              </a:rPr>
              <a:t>от </a:t>
            </a:r>
            <a:r>
              <a:rPr lang="ru-RU" sz="1800" dirty="0" smtClean="0">
                <a:solidFill>
                  <a:schemeClr val="bg1"/>
                </a:solidFill>
              </a:rPr>
              <a:t>физлица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smtClean="0">
                <a:solidFill>
                  <a:schemeClr val="bg1"/>
                </a:solidFill>
              </a:rPr>
              <a:t>не признаваемого </a:t>
            </a:r>
            <a:r>
              <a:rPr lang="ru-RU" sz="1800" dirty="0">
                <a:solidFill>
                  <a:schemeClr val="bg1"/>
                </a:solidFill>
              </a:rPr>
              <a:t>членом семьи и (или) близким </a:t>
            </a:r>
            <a:r>
              <a:rPr lang="ru-RU" sz="1800" dirty="0" smtClean="0">
                <a:solidFill>
                  <a:schemeClr val="bg1"/>
                </a:solidFill>
              </a:rPr>
              <a:t>родственником</a:t>
            </a:r>
            <a:endParaRPr lang="ru-RU" sz="1800" dirty="0" smtClean="0">
              <a:solidFill>
                <a:srgbClr val="FFC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71153" y="1189025"/>
            <a:ext cx="4671151" cy="1990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1800" i="1" dirty="0">
                <a:solidFill>
                  <a:schemeClr val="bg1"/>
                </a:solidFill>
              </a:rPr>
              <a:t>Физлицо освобождено от </a:t>
            </a:r>
            <a:r>
              <a:rPr lang="ru-RU" sz="1800" i="1" dirty="0" smtClean="0">
                <a:solidFill>
                  <a:schemeClr val="bg1"/>
                </a:solidFill>
              </a:rPr>
              <a:t>НДФЛ, </a:t>
            </a:r>
            <a:r>
              <a:rPr lang="ru-RU" sz="1800" i="1" dirty="0">
                <a:solidFill>
                  <a:schemeClr val="bg1"/>
                </a:solidFill>
              </a:rPr>
              <a:t>если  объект находился в </a:t>
            </a:r>
            <a:r>
              <a:rPr lang="ru-RU" sz="1800" i="1" dirty="0" smtClean="0">
                <a:solidFill>
                  <a:schemeClr val="bg1"/>
                </a:solidFill>
              </a:rPr>
              <a:t>собственности:</a:t>
            </a:r>
          </a:p>
          <a:p>
            <a:pPr>
              <a:lnSpc>
                <a:spcPct val="110000"/>
              </a:lnSpc>
              <a:spcAft>
                <a:spcPts val="3800"/>
              </a:spcAft>
            </a:pPr>
            <a:r>
              <a:rPr lang="ru-RU" sz="1800" dirty="0">
                <a:solidFill>
                  <a:schemeClr val="bg1"/>
                </a:solidFill>
              </a:rPr>
              <a:t>-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в течение </a:t>
            </a:r>
            <a:r>
              <a:rPr lang="ru-RU" sz="1800" u="sng" dirty="0">
                <a:solidFill>
                  <a:srgbClr val="FF0000"/>
                </a:solidFill>
              </a:rPr>
              <a:t>трех лет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и более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- в </a:t>
            </a:r>
            <a:r>
              <a:rPr lang="ru-RU" sz="1800" dirty="0">
                <a:solidFill>
                  <a:schemeClr val="bg1"/>
                </a:solidFill>
              </a:rPr>
              <a:t>течение </a:t>
            </a:r>
            <a:r>
              <a:rPr lang="ru-RU" sz="1800" u="sng" dirty="0" smtClean="0">
                <a:solidFill>
                  <a:srgbClr val="FF0000"/>
                </a:solidFill>
              </a:rPr>
              <a:t>пяти лет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и более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89292" y="3745294"/>
            <a:ext cx="4392518" cy="117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FFC000"/>
                </a:solidFill>
              </a:rPr>
              <a:t>        Члены семьи и близкие родственники:</a:t>
            </a:r>
          </a:p>
          <a:p>
            <a:pPr marL="176213" indent="-17621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Супруг/Супруга</a:t>
            </a:r>
            <a:endParaRPr lang="ru-RU" dirty="0">
              <a:solidFill>
                <a:srgbClr val="FFC000"/>
              </a:solidFill>
            </a:endParaRPr>
          </a:p>
          <a:p>
            <a:pPr marL="176213" indent="-17621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Бабушки/Дедушки</a:t>
            </a:r>
            <a:endParaRPr lang="ru-RU" dirty="0">
              <a:solidFill>
                <a:srgbClr val="FFC000"/>
              </a:solidFill>
            </a:endParaRPr>
          </a:p>
          <a:p>
            <a:pPr marL="176213" indent="-17621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Биологические </a:t>
            </a:r>
            <a:r>
              <a:rPr lang="ru-RU" dirty="0" smtClean="0">
                <a:solidFill>
                  <a:srgbClr val="FFC000"/>
                </a:solidFill>
              </a:rPr>
              <a:t>Родители/Приёмные </a:t>
            </a:r>
            <a:r>
              <a:rPr lang="ru-RU" dirty="0" smtClean="0">
                <a:solidFill>
                  <a:srgbClr val="FFC000"/>
                </a:solidFill>
              </a:rPr>
              <a:t>Родители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428781" y="4032551"/>
            <a:ext cx="4712134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Биологические </a:t>
            </a:r>
            <a:r>
              <a:rPr lang="ru-RU" dirty="0">
                <a:solidFill>
                  <a:srgbClr val="FFC000"/>
                </a:solidFill>
              </a:rPr>
              <a:t>дети/Приёмные </a:t>
            </a:r>
            <a:r>
              <a:rPr lang="ru-RU" dirty="0" smtClean="0">
                <a:solidFill>
                  <a:srgbClr val="FFC000"/>
                </a:solidFill>
              </a:rPr>
              <a:t>дети</a:t>
            </a:r>
            <a:endParaRPr lang="ru-RU" dirty="0">
              <a:solidFill>
                <a:srgbClr val="FFC000"/>
              </a:solidFill>
            </a:endParaRPr>
          </a:p>
          <a:p>
            <a:pPr marL="176213" indent="-17621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Внуки/Внучки</a:t>
            </a:r>
            <a:endParaRPr lang="ru-RU" dirty="0">
              <a:solidFill>
                <a:srgbClr val="FFC000"/>
              </a:solidFill>
            </a:endParaRPr>
          </a:p>
          <a:p>
            <a:pPr marL="176213" indent="-17621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Братья/Сёстры </a:t>
            </a:r>
            <a:r>
              <a:rPr lang="ru-RU" dirty="0">
                <a:solidFill>
                  <a:srgbClr val="FFC000"/>
                </a:solidFill>
              </a:rPr>
              <a:t>(</a:t>
            </a:r>
            <a:r>
              <a:rPr lang="ru-RU" dirty="0" err="1">
                <a:solidFill>
                  <a:srgbClr val="FFC000"/>
                </a:solidFill>
              </a:rPr>
              <a:t>неполнородные</a:t>
            </a:r>
            <a:r>
              <a:rPr lang="ru-RU" dirty="0">
                <a:solidFill>
                  <a:srgbClr val="FFC000"/>
                </a:solidFill>
              </a:rPr>
              <a:t> или полнородные</a:t>
            </a:r>
            <a:r>
              <a:rPr lang="ru-RU" dirty="0" smtClean="0">
                <a:solidFill>
                  <a:srgbClr val="FFC000"/>
                </a:solidFill>
              </a:rPr>
              <a:t>)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581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58"/>
          <p:cNvSpPr txBox="1"/>
          <p:nvPr/>
        </p:nvSpPr>
        <p:spPr>
          <a:xfrm>
            <a:off x="4235116" y="2195237"/>
            <a:ext cx="3121464" cy="2321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Сумма фактических расходов по документам, связанных с </a:t>
            </a:r>
            <a:r>
              <a:rPr lang="ru-RU" dirty="0" smtClean="0">
                <a:solidFill>
                  <a:schemeClr val="bg1"/>
                </a:solidFill>
              </a:rPr>
              <a:t>приобретением </a:t>
            </a:r>
            <a:r>
              <a:rPr lang="ru-RU" dirty="0" smtClean="0">
                <a:solidFill>
                  <a:schemeClr val="bg1"/>
                </a:solidFill>
              </a:rPr>
              <a:t>имущества,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или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 000 000 руб. при продаже жилых домов, квартир, комнат, дач, садовых домиков или земельных участков или долей;</a:t>
            </a:r>
          </a:p>
          <a:p>
            <a:r>
              <a:rPr lang="ru-RU" dirty="0">
                <a:solidFill>
                  <a:schemeClr val="bg1"/>
                </a:solidFill>
              </a:rPr>
              <a:t>250 000 руб. при продаже прочих объектов недвижимости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091365" y="1080334"/>
            <a:ext cx="80039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u="sng" dirty="0">
                <a:solidFill>
                  <a:schemeClr val="bg1"/>
                </a:solidFill>
                <a:ea typeface="Calibri" charset="0"/>
                <a:cs typeface="Times New Roman" charset="0"/>
              </a:rPr>
              <a:t>Продажа объекта</a:t>
            </a:r>
            <a:r>
              <a:rPr lang="ru-RU" sz="1800" dirty="0">
                <a:solidFill>
                  <a:schemeClr val="bg1"/>
                </a:solidFill>
                <a:ea typeface="Calibri" charset="0"/>
                <a:cs typeface="Times New Roman" charset="0"/>
              </a:rPr>
              <a:t>                            </a:t>
            </a:r>
            <a:r>
              <a:rPr lang="en-US" sz="1800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                 </a:t>
            </a:r>
            <a:r>
              <a:rPr lang="ru-RU" sz="1800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    </a:t>
            </a:r>
            <a:r>
              <a:rPr lang="ru-RU" sz="1800" u="sng" dirty="0">
                <a:solidFill>
                  <a:schemeClr val="bg1"/>
                </a:solidFill>
                <a:ea typeface="Calibri" charset="0"/>
                <a:cs typeface="Times New Roman" charset="0"/>
              </a:rPr>
              <a:t>Налог </a:t>
            </a:r>
            <a:r>
              <a:rPr lang="ru-RU" sz="1800" u="sng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– НДФЛ</a:t>
            </a:r>
            <a:endParaRPr lang="ru-RU" sz="1600" u="sng" dirty="0">
              <a:solidFill>
                <a:schemeClr val="bg1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09030" y="2393516"/>
            <a:ext cx="1069761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Налог</a:t>
            </a:r>
            <a:endParaRPr lang="ru-RU" sz="2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92666" y="2224525"/>
            <a:ext cx="1093797" cy="1131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500" dirty="0">
                <a:solidFill>
                  <a:schemeClr val="bg1"/>
                </a:solidFill>
                <a:ea typeface="Calibri" charset="0"/>
                <a:cs typeface="Times New Roman" charset="0"/>
              </a:rPr>
              <a:t>Доход по  Договору </a:t>
            </a:r>
            <a:r>
              <a:rPr lang="ru-RU" sz="1500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купли-</a:t>
            </a:r>
            <a:br>
              <a:rPr lang="ru-RU" sz="1500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</a:br>
            <a:r>
              <a:rPr lang="ru-RU" sz="1500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продажи</a:t>
            </a:r>
            <a:endParaRPr lang="ru-RU" sz="1500" dirty="0">
              <a:solidFill>
                <a:schemeClr val="bg1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34579" y="2248990"/>
            <a:ext cx="355252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-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471023" y="2393516"/>
            <a:ext cx="13200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13%</a:t>
            </a:r>
            <a:endParaRPr lang="ru-RU" sz="2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9456" y="1683065"/>
            <a:ext cx="2416561" cy="4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FFC000"/>
                </a:solidFill>
                <a:ea typeface="Calibri" charset="0"/>
                <a:cs typeface="Times New Roman" charset="0"/>
              </a:rPr>
              <a:t>Резиденты РФ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356580" y="2135658"/>
            <a:ext cx="245193" cy="90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0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)</a:t>
            </a:r>
            <a:endParaRPr lang="ru-RU" sz="5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29769" y="2393635"/>
            <a:ext cx="32959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3600" dirty="0">
                <a:solidFill>
                  <a:schemeClr val="bg1"/>
                </a:solidFill>
                <a:ea typeface="Calibri" charset="0"/>
                <a:cs typeface="Times New Roman" charset="0"/>
              </a:rPr>
              <a:t>*</a:t>
            </a:r>
            <a:endParaRPr lang="ru-RU" sz="36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67485" y="2316419"/>
            <a:ext cx="4951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chemeClr val="bg1"/>
                </a:solidFill>
                <a:ea typeface="Calibri" charset="0"/>
                <a:cs typeface="Times New Roman" charset="0"/>
              </a:rPr>
              <a:t>=</a:t>
            </a:r>
            <a:endParaRPr lang="ru-RU" sz="36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621143" y="2163452"/>
            <a:ext cx="26971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0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(</a:t>
            </a:r>
            <a:endParaRPr lang="ru-RU" sz="5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1"/>
            <a:ext cx="9140915" cy="923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33F8C4B-0DD4-4281-8C18-96BC3A176DB1}"/>
              </a:ext>
            </a:extLst>
          </p:cNvPr>
          <p:cNvSpPr/>
          <p:nvPr/>
        </p:nvSpPr>
        <p:spPr>
          <a:xfrm>
            <a:off x="1033111" y="4570751"/>
            <a:ext cx="7757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</a:rPr>
              <a:t>В фактические расходы можно включить затраты на ремонт квартиры, если налогоплательщик не проживал в ней (</a:t>
            </a:r>
            <a:r>
              <a:rPr lang="ru-RU" sz="1200" dirty="0" smtClean="0">
                <a:latin typeface="Arial" panose="020B0604020202020204" pitchFamily="34" charset="0"/>
              </a:rPr>
              <a:t>Письма Минфина РФ </a:t>
            </a:r>
            <a:r>
              <a:rPr lang="ru-RU" sz="1200" dirty="0">
                <a:latin typeface="Arial" panose="020B0604020202020204" pitchFamily="34" charset="0"/>
              </a:rPr>
              <a:t>от 10.02.2012 № 03-04-05/5-158, от 22.08.2011 № 03-04-05/5-582)</a:t>
            </a:r>
            <a:endParaRPr lang="ru-RU" sz="1200" dirty="0">
              <a:solidFill>
                <a:srgbClr val="0000FF"/>
              </a:solidFill>
              <a:latin typeface="Arial" panose="020B0604020202020204" pitchFamily="34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5901014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091365" y="1080334"/>
            <a:ext cx="80039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u="sng" dirty="0">
                <a:solidFill>
                  <a:schemeClr val="bg1"/>
                </a:solidFill>
                <a:ea typeface="Calibri" charset="0"/>
                <a:cs typeface="Times New Roman" charset="0"/>
              </a:rPr>
              <a:t>Продажа объекта</a:t>
            </a:r>
            <a:r>
              <a:rPr lang="ru-RU" sz="1800" dirty="0">
                <a:solidFill>
                  <a:schemeClr val="bg1"/>
                </a:solidFill>
                <a:ea typeface="Calibri" charset="0"/>
                <a:cs typeface="Times New Roman" charset="0"/>
              </a:rPr>
              <a:t>                            </a:t>
            </a:r>
            <a:r>
              <a:rPr lang="en-US" sz="1800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                 </a:t>
            </a:r>
            <a:r>
              <a:rPr lang="ru-RU" sz="1800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    </a:t>
            </a:r>
            <a:r>
              <a:rPr lang="ru-RU" sz="1800" u="sng" dirty="0">
                <a:solidFill>
                  <a:schemeClr val="bg1"/>
                </a:solidFill>
                <a:ea typeface="Calibri" charset="0"/>
                <a:cs typeface="Times New Roman" charset="0"/>
              </a:rPr>
              <a:t>Налог </a:t>
            </a:r>
            <a:r>
              <a:rPr lang="ru-RU" sz="1800" u="sng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– НДФЛ</a:t>
            </a:r>
            <a:endParaRPr lang="ru-RU" sz="1600" u="sng" dirty="0">
              <a:solidFill>
                <a:schemeClr val="bg1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1"/>
            <a:ext cx="9140915" cy="923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5" name="Shape 58"/>
          <p:cNvSpPr txBox="1"/>
          <p:nvPr/>
        </p:nvSpPr>
        <p:spPr>
          <a:xfrm>
            <a:off x="5436974" y="2689304"/>
            <a:ext cx="500150" cy="7277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0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91365" y="2790904"/>
            <a:ext cx="1069761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Налог</a:t>
            </a:r>
            <a:endParaRPr lang="ru-RU" sz="2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4938" y="2637370"/>
            <a:ext cx="1093797" cy="1131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500" dirty="0">
                <a:solidFill>
                  <a:schemeClr val="bg1"/>
                </a:solidFill>
                <a:ea typeface="Calibri" charset="0"/>
                <a:cs typeface="Times New Roman" charset="0"/>
              </a:rPr>
              <a:t>Доход по  Договору </a:t>
            </a:r>
            <a:r>
              <a:rPr lang="ru-RU" sz="1500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купли-</a:t>
            </a:r>
            <a:br>
              <a:rPr lang="ru-RU" sz="1500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</a:br>
            <a:r>
              <a:rPr lang="ru-RU" sz="1500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продажи</a:t>
            </a:r>
            <a:endParaRPr lang="ru-RU" sz="1500" dirty="0">
              <a:solidFill>
                <a:schemeClr val="bg1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16791" y="2645170"/>
            <a:ext cx="355252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-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00883" y="2790904"/>
            <a:ext cx="13200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3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0</a:t>
            </a:r>
            <a:r>
              <a:rPr lang="en-GB" sz="24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%</a:t>
            </a:r>
            <a:endParaRPr lang="ru-RU" sz="2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1365" y="2078028"/>
            <a:ext cx="2863831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FFC000"/>
                </a:solidFill>
                <a:ea typeface="Calibri" charset="0"/>
                <a:cs typeface="Times New Roman" charset="0"/>
              </a:rPr>
              <a:t>Нерезиденты </a:t>
            </a:r>
            <a:r>
              <a:rPr lang="ru-RU" sz="2200" b="1" dirty="0">
                <a:solidFill>
                  <a:srgbClr val="FFC000"/>
                </a:solidFill>
                <a:ea typeface="Calibri" charset="0"/>
                <a:cs typeface="Times New Roman" charset="0"/>
              </a:rPr>
              <a:t>РФ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10240" y="2533046"/>
            <a:ext cx="245193" cy="90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0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)</a:t>
            </a:r>
            <a:endParaRPr lang="ru-RU" sz="5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83429" y="2791023"/>
            <a:ext cx="32959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3600" dirty="0">
                <a:solidFill>
                  <a:schemeClr val="bg1"/>
                </a:solidFill>
                <a:ea typeface="Calibri" charset="0"/>
                <a:cs typeface="Times New Roman" charset="0"/>
              </a:rPr>
              <a:t>*</a:t>
            </a:r>
            <a:endParaRPr lang="ru-RU" sz="36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09360" y="2729479"/>
            <a:ext cx="4951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chemeClr val="bg1"/>
                </a:solidFill>
                <a:ea typeface="Calibri" charset="0"/>
                <a:cs typeface="Times New Roman" charset="0"/>
              </a:rPr>
              <a:t>=</a:t>
            </a:r>
            <a:endParaRPr lang="ru-RU" sz="36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2918" y="2576117"/>
            <a:ext cx="26971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0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(</a:t>
            </a:r>
            <a:endParaRPr lang="ru-RU" sz="5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695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1"/>
            <a:ext cx="9140915" cy="829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3442" y="138835"/>
            <a:ext cx="7314650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003D84"/>
                </a:solidFill>
                <a:ea typeface="Calibri" charset="0"/>
                <a:cs typeface="Times New Roman" charset="0"/>
              </a:rPr>
              <a:t>ДАРЕНИЕ ОБЪЕКТА НЕДВИЖИМОСТИ</a:t>
            </a:r>
            <a:endParaRPr lang="ru-RU" sz="2600" b="1" dirty="0">
              <a:solidFill>
                <a:srgbClr val="003D84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3442" y="983347"/>
            <a:ext cx="8464632" cy="202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Налог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 smtClean="0">
                <a:solidFill>
                  <a:schemeClr val="bg1"/>
                </a:solidFill>
              </a:rPr>
              <a:t>НДФЛ</a:t>
            </a:r>
          </a:p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Плательщик – одаряемый (получатель недвижимости)</a:t>
            </a:r>
          </a:p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Налоговая база – кадастровая (рыночная) стоимость недвижимости</a:t>
            </a:r>
          </a:p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Ставка налога: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7674" y="3006978"/>
            <a:ext cx="7533787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FFC000"/>
                </a:solidFill>
              </a:rPr>
              <a:t>Если даритель:</a:t>
            </a:r>
          </a:p>
          <a:p>
            <a:pPr marL="176213" indent="-17621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C000"/>
                </a:solidFill>
              </a:rPr>
              <a:t>Близкий родственник                                                           – не облагается</a:t>
            </a:r>
            <a:endParaRPr lang="ru-RU" sz="1600" dirty="0">
              <a:solidFill>
                <a:srgbClr val="FFC000"/>
              </a:solidFill>
            </a:endParaRPr>
          </a:p>
          <a:p>
            <a:pPr marL="176213" indent="-17621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C000"/>
                </a:solidFill>
              </a:rPr>
              <a:t>Дальний родственник, иное физлицо: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FFC000"/>
                </a:solidFill>
              </a:rPr>
              <a:t>                                                        Если </a:t>
            </a:r>
            <a:r>
              <a:rPr lang="ru-RU" sz="1600" b="1" dirty="0">
                <a:solidFill>
                  <a:srgbClr val="FFC000"/>
                </a:solidFill>
              </a:rPr>
              <a:t>одаряемый:</a:t>
            </a:r>
          </a:p>
          <a:p>
            <a:pPr marL="3403600" indent="-17621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C000"/>
                </a:solidFill>
              </a:rPr>
              <a:t>Резидент                       – 13%</a:t>
            </a:r>
            <a:endParaRPr lang="ru-RU" sz="1600" dirty="0">
              <a:solidFill>
                <a:srgbClr val="FFC000"/>
              </a:solidFill>
            </a:endParaRPr>
          </a:p>
          <a:p>
            <a:pPr marL="3403600" indent="-17621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C000"/>
                </a:solidFill>
              </a:rPr>
              <a:t>Нерезидент                   – 30%</a:t>
            </a:r>
            <a:endParaRPr lang="ru-RU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27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1"/>
            <a:ext cx="9140915" cy="1299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3442" y="153882"/>
            <a:ext cx="7314650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003D84"/>
                </a:solidFill>
                <a:ea typeface="Calibri" charset="0"/>
                <a:cs typeface="Times New Roman" charset="0"/>
              </a:rPr>
              <a:t>ПОЛУЧЕНИЕ ОБЪЕКТА НЕДВИЖИМОСТИ ПО НАСЛЕДСТВУ</a:t>
            </a:r>
            <a:endParaRPr lang="ru-RU" sz="2600" b="1" dirty="0">
              <a:solidFill>
                <a:srgbClr val="003D84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7718" y="2395279"/>
            <a:ext cx="79854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2000" dirty="0" smtClean="0">
                <a:solidFill>
                  <a:srgbClr val="FFC000"/>
                </a:solidFill>
              </a:rPr>
              <a:t>Физлицо (наследник) </a:t>
            </a:r>
            <a:r>
              <a:rPr lang="ru-RU" sz="2000" b="1" dirty="0" smtClean="0">
                <a:solidFill>
                  <a:srgbClr val="FF0000"/>
                </a:solidFill>
              </a:rPr>
              <a:t>освобождено </a:t>
            </a:r>
            <a:r>
              <a:rPr lang="ru-RU" sz="2000" dirty="0">
                <a:solidFill>
                  <a:srgbClr val="FFC000"/>
                </a:solidFill>
              </a:rPr>
              <a:t>от НДФЛ и </a:t>
            </a:r>
            <a:r>
              <a:rPr lang="ru-RU" sz="2000" dirty="0" smtClean="0">
                <a:solidFill>
                  <a:srgbClr val="FFC000"/>
                </a:solidFill>
              </a:rPr>
              <a:t>декларирования в отношении любых доходов в денежной и натуральной формах (в том числе </a:t>
            </a:r>
            <a:r>
              <a:rPr lang="ru-RU" sz="2000" u="sng" dirty="0" smtClean="0">
                <a:solidFill>
                  <a:srgbClr val="FFC000"/>
                </a:solidFill>
              </a:rPr>
              <a:t>по объектам недвижимого имущества</a:t>
            </a:r>
            <a:r>
              <a:rPr lang="ru-RU" sz="2000" dirty="0" smtClean="0">
                <a:solidFill>
                  <a:srgbClr val="FFC000"/>
                </a:solidFill>
              </a:rPr>
              <a:t>).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742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1"/>
            <a:ext cx="9140915" cy="146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4461" y="1620733"/>
            <a:ext cx="8493614" cy="365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bg1"/>
                </a:solidFill>
              </a:rPr>
              <a:t>Налог </a:t>
            </a:r>
            <a:r>
              <a:rPr lang="ru-RU" sz="1700" dirty="0" smtClean="0">
                <a:solidFill>
                  <a:schemeClr val="bg1"/>
                </a:solidFill>
              </a:rPr>
              <a:t>– НДФЛ</a:t>
            </a:r>
            <a:endParaRPr lang="ru-RU" sz="17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spcAft>
                <a:spcPts val="15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</a:rPr>
              <a:t>Если физлицо </a:t>
            </a:r>
            <a:r>
              <a:rPr lang="ru-RU" sz="1600" dirty="0" smtClean="0">
                <a:solidFill>
                  <a:schemeClr val="bg1"/>
                </a:solidFill>
              </a:rPr>
              <a:t>сдает в </a:t>
            </a:r>
            <a:r>
              <a:rPr lang="ru-RU" sz="1600" dirty="0">
                <a:solidFill>
                  <a:schemeClr val="bg1"/>
                </a:solidFill>
              </a:rPr>
              <a:t>аренду </a:t>
            </a:r>
            <a:r>
              <a:rPr lang="ru-RU" sz="1600" b="1" dirty="0">
                <a:solidFill>
                  <a:srgbClr val="FFC000"/>
                </a:solidFill>
              </a:rPr>
              <a:t>физлицу</a:t>
            </a:r>
            <a:r>
              <a:rPr lang="ru-RU" sz="1600" dirty="0" smtClean="0">
                <a:solidFill>
                  <a:schemeClr val="bg1"/>
                </a:solidFill>
              </a:rPr>
              <a:t>, то </a:t>
            </a:r>
            <a:r>
              <a:rPr lang="ru-RU" sz="1600" dirty="0" smtClean="0">
                <a:solidFill>
                  <a:schemeClr val="bg1"/>
                </a:solidFill>
              </a:rPr>
              <a:t>оно </a:t>
            </a:r>
            <a:r>
              <a:rPr lang="ru-RU" sz="1600" dirty="0">
                <a:solidFill>
                  <a:schemeClr val="bg1"/>
                </a:solidFill>
              </a:rPr>
              <a:t>самостоятельно уплачивает НДФЛ с полученного дохода. Принцип исчисления и уплаты налога аналогичны продаже объекта, за тем исключением, что имущественный вычет в данном случае НК РФ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не </a:t>
            </a:r>
            <a:r>
              <a:rPr lang="ru-RU" sz="1600" dirty="0">
                <a:solidFill>
                  <a:schemeClr val="bg1"/>
                </a:solidFill>
              </a:rPr>
              <a:t>предусмотрен.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</a:rPr>
              <a:t>Если ф</a:t>
            </a:r>
            <a:r>
              <a:rPr lang="ru-RU" sz="1600" dirty="0" smtClean="0">
                <a:solidFill>
                  <a:schemeClr val="bg1"/>
                </a:solidFill>
              </a:rPr>
              <a:t>излицо </a:t>
            </a:r>
            <a:r>
              <a:rPr lang="ru-RU" sz="1600" dirty="0" smtClean="0">
                <a:solidFill>
                  <a:schemeClr val="bg1"/>
                </a:solidFill>
              </a:rPr>
              <a:t>сдает </a:t>
            </a:r>
            <a:r>
              <a:rPr lang="ru-RU" sz="1600" dirty="0">
                <a:solidFill>
                  <a:schemeClr val="bg1"/>
                </a:solidFill>
              </a:rPr>
              <a:t>в аренду </a:t>
            </a:r>
            <a:r>
              <a:rPr lang="ru-RU" sz="1600" b="1" dirty="0" err="1">
                <a:solidFill>
                  <a:srgbClr val="FFC000"/>
                </a:solidFill>
              </a:rPr>
              <a:t>юрлицу</a:t>
            </a:r>
            <a:r>
              <a:rPr lang="ru-RU" sz="1600" b="1" dirty="0">
                <a:solidFill>
                  <a:srgbClr val="FFC000"/>
                </a:solidFill>
              </a:rPr>
              <a:t> </a:t>
            </a:r>
            <a:r>
              <a:rPr lang="ru-RU" sz="1600" b="1" dirty="0">
                <a:solidFill>
                  <a:srgbClr val="FFC000"/>
                </a:solidFill>
              </a:rPr>
              <a:t>или </a:t>
            </a:r>
            <a:r>
              <a:rPr lang="ru-RU" sz="1600" b="1" dirty="0">
                <a:solidFill>
                  <a:srgbClr val="FFC000"/>
                </a:solidFill>
              </a:rPr>
              <a:t>ИП</a:t>
            </a:r>
            <a:r>
              <a:rPr lang="ru-RU" sz="1600" b="1" dirty="0" smtClean="0">
                <a:solidFill>
                  <a:schemeClr val="bg1"/>
                </a:solidFill>
              </a:rPr>
              <a:t>,</a:t>
            </a:r>
            <a:r>
              <a:rPr lang="ru-RU" sz="1600" dirty="0" smtClean="0">
                <a:solidFill>
                  <a:schemeClr val="bg1"/>
                </a:solidFill>
              </a:rPr>
              <a:t> НДФЛ удерживает </a:t>
            </a:r>
            <a:r>
              <a:rPr lang="ru-RU" sz="1600" dirty="0">
                <a:solidFill>
                  <a:schemeClr val="bg1"/>
                </a:solidFill>
              </a:rPr>
              <a:t>из арендной платы </a:t>
            </a: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перечисляет </a:t>
            </a:r>
            <a:r>
              <a:rPr lang="ru-RU" sz="1600" dirty="0">
                <a:solidFill>
                  <a:schemeClr val="bg1"/>
                </a:solidFill>
              </a:rPr>
              <a:t>в бюджет налоговый агент – </a:t>
            </a:r>
            <a:r>
              <a:rPr lang="ru-RU" sz="1600" dirty="0" err="1" smtClean="0">
                <a:solidFill>
                  <a:schemeClr val="bg1"/>
                </a:solidFill>
              </a:rPr>
              <a:t>юрлицо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или ИП. Арендатор </a:t>
            </a:r>
            <a:r>
              <a:rPr lang="ru-RU" sz="1600" dirty="0" smtClean="0">
                <a:solidFill>
                  <a:schemeClr val="bg1"/>
                </a:solidFill>
              </a:rPr>
              <a:t>сдает </a:t>
            </a:r>
            <a:r>
              <a:rPr lang="ru-RU" sz="1600" dirty="0">
                <a:solidFill>
                  <a:schemeClr val="bg1"/>
                </a:solidFill>
              </a:rPr>
              <a:t>налоговую </a:t>
            </a:r>
            <a:r>
              <a:rPr lang="ru-RU" sz="1600" dirty="0" smtClean="0">
                <a:solidFill>
                  <a:schemeClr val="bg1"/>
                </a:solidFill>
              </a:rPr>
              <a:t>декларацию.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Если </a:t>
            </a:r>
            <a:r>
              <a:rPr lang="ru-RU" sz="1600" dirty="0">
                <a:solidFill>
                  <a:schemeClr val="bg1"/>
                </a:solidFill>
              </a:rPr>
              <a:t>арендатор не </a:t>
            </a:r>
            <a:r>
              <a:rPr lang="ru-RU" sz="1600" dirty="0" smtClean="0">
                <a:solidFill>
                  <a:schemeClr val="bg1"/>
                </a:solidFill>
              </a:rPr>
              <a:t>исполняет </a:t>
            </a:r>
            <a:r>
              <a:rPr lang="ru-RU" sz="1600" dirty="0">
                <a:solidFill>
                  <a:schemeClr val="bg1"/>
                </a:solidFill>
              </a:rPr>
              <a:t>обязанности налогового агента, то </a:t>
            </a:r>
            <a:r>
              <a:rPr lang="ru-RU" sz="1600" dirty="0" smtClean="0">
                <a:solidFill>
                  <a:schemeClr val="bg1"/>
                </a:solidFill>
              </a:rPr>
              <a:t>физлицо обязано само </a:t>
            </a:r>
            <a:r>
              <a:rPr lang="ru-RU" sz="1600" dirty="0">
                <a:solidFill>
                  <a:schemeClr val="bg1"/>
                </a:solidFill>
              </a:rPr>
              <a:t>уплатить налог в бюджет и сдать </a:t>
            </a:r>
            <a:r>
              <a:rPr lang="ru-RU" sz="1600" dirty="0" smtClean="0">
                <a:solidFill>
                  <a:schemeClr val="bg1"/>
                </a:solidFill>
              </a:rPr>
              <a:t>    3-НДФЛ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1026" y="1041029"/>
            <a:ext cx="8478981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(право собственности оформлено)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3442" y="201078"/>
            <a:ext cx="7314650" cy="90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500"/>
              </a:spcAft>
            </a:pPr>
            <a:r>
              <a:rPr lang="ru-RU" sz="2600" b="1" dirty="0">
                <a:solidFill>
                  <a:srgbClr val="003D84"/>
                </a:solidFill>
                <a:ea typeface="Calibri" charset="0"/>
                <a:cs typeface="Times New Roman" charset="0"/>
              </a:rPr>
              <a:t>ФИЗЛИЦО СДАЕТ ОБЪЕКТ НЕДВИЖИМОСТИ В АРЕНДУ</a:t>
            </a:r>
          </a:p>
        </p:txBody>
      </p:sp>
    </p:spTree>
    <p:extLst>
      <p:ext uri="{BB962C8B-B14F-4D97-AF65-F5344CB8AC3E}">
        <p14:creationId xmlns:p14="http://schemas.microsoft.com/office/powerpoint/2010/main" val="14897307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516725" y="3648056"/>
            <a:ext cx="4609799" cy="10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>
                <a:solidFill>
                  <a:srgbClr val="FFFFFF"/>
                </a:solidFill>
              </a:rPr>
              <a:t>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		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2483" y="1442398"/>
            <a:ext cx="7243949" cy="326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15000"/>
              </a:lnSpc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C000"/>
                </a:solidFill>
                <a:latin typeface="+mj-lt"/>
                <a:ea typeface="Calibri" charset="0"/>
                <a:cs typeface="Times New Roman" charset="0"/>
              </a:rPr>
              <a:t>17 лет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 на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рынке</a:t>
            </a:r>
            <a:endParaRPr lang="ru-RU" sz="2000" dirty="0">
              <a:solidFill>
                <a:schemeClr val="bg1"/>
              </a:solidFill>
              <a:latin typeface="+mj-lt"/>
              <a:ea typeface="Calibri" charset="0"/>
              <a:cs typeface="Times New Roman" charset="0"/>
            </a:endParaRPr>
          </a:p>
          <a:p>
            <a:pPr marL="360363" indent="-360363">
              <a:lnSpc>
                <a:spcPct val="115000"/>
              </a:lnSpc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C000"/>
                </a:solidFill>
                <a:latin typeface="+mj-lt"/>
                <a:ea typeface="Calibri" charset="0"/>
                <a:cs typeface="Times New Roman" charset="0"/>
              </a:rPr>
              <a:t>Топ-25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 в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аудите </a:t>
            </a:r>
            <a:endParaRPr lang="ru-RU" sz="2000" dirty="0">
              <a:solidFill>
                <a:schemeClr val="bg1"/>
              </a:solidFill>
              <a:latin typeface="+mj-lt"/>
              <a:ea typeface="Calibri" charset="0"/>
              <a:cs typeface="Times New Roman" charset="0"/>
            </a:endParaRPr>
          </a:p>
          <a:p>
            <a:pPr marL="360363" indent="-360363">
              <a:lnSpc>
                <a:spcPct val="115000"/>
              </a:lnSpc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C000"/>
                </a:solidFill>
                <a:latin typeface="+mj-lt"/>
                <a:ea typeface="Calibri" charset="0"/>
                <a:cs typeface="Times New Roman" charset="0"/>
              </a:rPr>
              <a:t>Топ-10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 в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IT-консалтинге</a:t>
            </a:r>
            <a:endParaRPr lang="ru-RU" sz="2000" dirty="0">
              <a:solidFill>
                <a:schemeClr val="bg1"/>
              </a:solidFill>
              <a:latin typeface="+mj-lt"/>
              <a:ea typeface="Calibri" charset="0"/>
              <a:cs typeface="Times New Roman" charset="0"/>
            </a:endParaRPr>
          </a:p>
          <a:p>
            <a:pPr marL="360363" indent="-360363">
              <a:lnSpc>
                <a:spcPct val="115000"/>
              </a:lnSpc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Сотрудничаем более чем со 100 предприятиями </a:t>
            </a:r>
            <a:r>
              <a:rPr lang="ru-RU" sz="1900" b="1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</a:br>
            <a:r>
              <a:rPr lang="ru-RU" sz="1900" b="1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во всех регионах </a:t>
            </a:r>
            <a:r>
              <a:rPr lang="ru-RU" sz="1900" b="1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России </a:t>
            </a:r>
          </a:p>
          <a:p>
            <a:pPr marL="360363" indent="-360363">
              <a:lnSpc>
                <a:spcPct val="115000"/>
              </a:lnSpc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Лидер </a:t>
            </a:r>
            <a:r>
              <a:rPr lang="ru-RU" sz="1900" b="1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в разработке методического </a:t>
            </a:r>
            <a:r>
              <a:rPr lang="ru-RU" sz="1900" b="1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</a:br>
            <a:r>
              <a:rPr lang="ru-RU" sz="1900" b="1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и </a:t>
            </a:r>
            <a:r>
              <a:rPr lang="ru-RU" sz="1900" b="1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IT обеспечения управленческих процессов</a:t>
            </a:r>
            <a:endParaRPr lang="ru-RU" sz="1900" b="1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0915" cy="98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0" name="Shape 58"/>
          <p:cNvSpPr txBox="1"/>
          <p:nvPr/>
        </p:nvSpPr>
        <p:spPr>
          <a:xfrm>
            <a:off x="405808" y="172064"/>
            <a:ext cx="6754793" cy="563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ru-RU" sz="2600" b="1" dirty="0" smtClean="0">
                <a:solidFill>
                  <a:srgbClr val="003D84"/>
                </a:solidFill>
                <a:ea typeface="Calibri" charset="0"/>
                <a:cs typeface="Times New Roman" charset="0"/>
              </a:rPr>
              <a:t>О КОМПАНИИ</a:t>
            </a:r>
            <a:endParaRPr lang="ru-RU" sz="2600" dirty="0">
              <a:solidFill>
                <a:srgbClr val="003D84"/>
              </a:solidFill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573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13900"/>
              </p:ext>
            </p:extLst>
          </p:nvPr>
        </p:nvGraphicFramePr>
        <p:xfrm>
          <a:off x="4879474" y="1743074"/>
          <a:ext cx="3978775" cy="3070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200"/>
                <a:gridCol w="1374999"/>
                <a:gridCol w="1334576"/>
              </a:tblGrid>
              <a:tr h="428790">
                <a:tc row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Объект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налогообложения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«доходы минус расходы»</a:t>
                      </a:r>
                      <a:endParaRPr lang="ru-RU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«доходы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807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Ставка налога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6%</a:t>
                      </a:r>
                      <a:endParaRPr lang="ru-RU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571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Налоговая база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выручка, уменьшенная 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на </a:t>
                      </a:r>
                      <a:r>
                        <a:rPr lang="ru-RU" sz="1200" dirty="0">
                          <a:effectLst/>
                        </a:rPr>
                        <a:t>затраты</a:t>
                      </a:r>
                      <a:endParaRPr lang="ru-RU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 поступления</a:t>
                      </a:r>
                      <a:endParaRPr lang="ru-RU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98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Минимальные отчисления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1% поступлений</a:t>
                      </a:r>
                      <a:endParaRPr lang="ru-RU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–</a:t>
                      </a:r>
                      <a:endParaRPr lang="ru-RU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869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Вычеты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–</a:t>
                      </a:r>
                      <a:endParaRPr lang="ru-RU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исчисленного платежа отнимаются страховые взносы</a:t>
                      </a:r>
                      <a:endParaRPr lang="ru-RU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0077" y="1702911"/>
            <a:ext cx="4220440" cy="316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380" b="1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УСН</a:t>
            </a:r>
            <a:r>
              <a:rPr lang="ru-RU" sz="138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 — </a:t>
            </a:r>
            <a:r>
              <a:rPr lang="ru-RU" sz="138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ИП </a:t>
            </a:r>
            <a:r>
              <a:rPr lang="ru-RU" sz="138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освобождается от уплаты НДС, НДФЛ предпринимателя, налога на прибыль и частично налога на имущество. </a:t>
            </a:r>
            <a:r>
              <a:rPr lang="ru-RU" sz="138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Налог </a:t>
            </a:r>
            <a:r>
              <a:rPr lang="ru-RU" sz="138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на имущество </a:t>
            </a:r>
            <a:r>
              <a:rPr lang="ru-RU" sz="138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уплачивается </a:t>
            </a:r>
            <a:r>
              <a:rPr lang="ru-RU" sz="138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по офисной, торговой недвижимости, объектам общепита и бытового обслуживания, административным центрам, если в регионе принят соответствующий закон и определена кадастровая стоимость площадей.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38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Применять УСН можно, если годовой доход не превышает 150 млн руб. и количество сотрудников не больше 100</a:t>
            </a:r>
            <a:r>
              <a:rPr lang="ru-RU" sz="138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.</a:t>
            </a:r>
            <a:r>
              <a:rPr lang="ru-RU" sz="1380" dirty="0">
                <a:solidFill>
                  <a:schemeClr val="bg1"/>
                </a:solidFill>
                <a:latin typeface="+mj-lt"/>
              </a:rPr>
              <a:t> Платить 15% от прибыли выгоднее, чем 6% от дохода, только если соотношение затрат и выручки больше 0,6</a:t>
            </a:r>
            <a:r>
              <a:rPr lang="ru-RU" sz="138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1380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9140915" cy="146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71026" y="1041029"/>
            <a:ext cx="8478981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(право собственности оформлено)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3442" y="201078"/>
            <a:ext cx="7314650" cy="93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600" b="1" dirty="0">
                <a:solidFill>
                  <a:srgbClr val="003D84"/>
                </a:solidFill>
              </a:rPr>
              <a:t>ФИЗЛИЦО КАК ИП СДАЕТ ОБЪЕКТ НЕДВИЖИМОСТИ В АРЕНДУ</a:t>
            </a:r>
            <a:endParaRPr lang="ru-RU" sz="2600" b="1" dirty="0">
              <a:solidFill>
                <a:srgbClr val="003D84"/>
              </a:solidFill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874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0075" y="1841317"/>
            <a:ext cx="8301500" cy="300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2000" b="1" dirty="0">
                <a:solidFill>
                  <a:schemeClr val="bg1"/>
                </a:solidFill>
              </a:rPr>
              <a:t>ПСН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–  новая </a:t>
            </a:r>
            <a:r>
              <a:rPr lang="ru-RU" sz="1800" dirty="0">
                <a:solidFill>
                  <a:schemeClr val="bg1"/>
                </a:solidFill>
              </a:rPr>
              <a:t>и зачастую лучшая система для ИП.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Сумма </a:t>
            </a:r>
            <a:r>
              <a:rPr lang="ru-RU" sz="1800" dirty="0">
                <a:solidFill>
                  <a:schemeClr val="bg1"/>
                </a:solidFill>
              </a:rPr>
              <a:t>патента фиксирована, система имеет простую отчётность и ставка налога по ней составляет 6% от «потенциально возможного дохода».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Например, в Москве при площади сдаваемого помещения свыше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50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кв.м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. до 100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кв.м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в районах, входящих в Центральный административный округ, потенциально возможный годовой доход оценивается в 1 500 тыс. руб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сумма налога составит 90 тыс. руб. в год.</a:t>
            </a:r>
          </a:p>
          <a:p>
            <a:pPr>
              <a:lnSpc>
                <a:spcPct val="110000"/>
              </a:lnSpc>
              <a:spcAft>
                <a:spcPts val="1500"/>
              </a:spcAft>
            </a:pPr>
            <a:r>
              <a:rPr lang="ru-RU" sz="1600" dirty="0" smtClean="0"/>
              <a:t>(Закон </a:t>
            </a:r>
            <a:r>
              <a:rPr lang="ru-RU" sz="1600" dirty="0"/>
              <a:t>г. Москвы от 31.10.2012 № </a:t>
            </a:r>
            <a:r>
              <a:rPr lang="ru-RU" sz="1600" dirty="0" smtClean="0"/>
              <a:t>53)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"/>
            <a:ext cx="9140915" cy="146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1026" y="1041029"/>
            <a:ext cx="8478981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charset="0"/>
                <a:cs typeface="Times New Roman" charset="0"/>
              </a:rPr>
              <a:t>(право собственности оформлено)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3442" y="201078"/>
            <a:ext cx="7314650" cy="93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600" b="1" dirty="0">
                <a:solidFill>
                  <a:srgbClr val="003D84"/>
                </a:solidFill>
              </a:rPr>
              <a:t>ФИЗЛИЦО КАК ИП СДАЕТ ОБЪЕКТ НЕДВИЖИМОСТИ В АРЕНДУ</a:t>
            </a:r>
            <a:endParaRPr lang="ru-RU" sz="2600" b="1" dirty="0">
              <a:solidFill>
                <a:srgbClr val="003D84"/>
              </a:solidFill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49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0915" cy="124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3442" y="201078"/>
            <a:ext cx="731465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600" b="1" dirty="0" smtClean="0">
                <a:solidFill>
                  <a:srgbClr val="003D84"/>
                </a:solidFill>
              </a:rPr>
              <a:t>ОТВЕТСТВЕННОСТЬ ЗА НЕУПЛАТУ НДФЛ И НЕПОДАЧУ ДЕКЛАРАЦИИ 3-НДФЛ</a:t>
            </a:r>
            <a:endParaRPr lang="ru-RU" sz="2600" b="1" dirty="0">
              <a:solidFill>
                <a:srgbClr val="003D84"/>
              </a:solidFill>
              <a:ea typeface="Calibri" charset="0"/>
              <a:cs typeface="Times New Roman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52637C-C2A2-44A0-AB0D-D2FD97092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03470"/>
              </p:ext>
            </p:extLst>
          </p:nvPr>
        </p:nvGraphicFramePr>
        <p:xfrm>
          <a:off x="488139" y="2781282"/>
          <a:ext cx="8153971" cy="1207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868">
                  <a:extLst>
                    <a:ext uri="{9D8B030D-6E8A-4147-A177-3AD203B41FA5}">
                      <a16:colId xmlns:a16="http://schemas.microsoft.com/office/drawing/2014/main" xmlns="" val="939502130"/>
                    </a:ext>
                  </a:extLst>
                </a:gridCol>
                <a:gridCol w="1178115">
                  <a:extLst>
                    <a:ext uri="{9D8B030D-6E8A-4147-A177-3AD203B41FA5}">
                      <a16:colId xmlns:a16="http://schemas.microsoft.com/office/drawing/2014/main" xmlns="" val="567359425"/>
                    </a:ext>
                  </a:extLst>
                </a:gridCol>
                <a:gridCol w="2021130">
                  <a:extLst>
                    <a:ext uri="{9D8B030D-6E8A-4147-A177-3AD203B41FA5}">
                      <a16:colId xmlns:a16="http://schemas.microsoft.com/office/drawing/2014/main" xmlns="" val="1161797251"/>
                    </a:ext>
                  </a:extLst>
                </a:gridCol>
                <a:gridCol w="1521056">
                  <a:extLst>
                    <a:ext uri="{9D8B030D-6E8A-4147-A177-3AD203B41FA5}">
                      <a16:colId xmlns:a16="http://schemas.microsoft.com/office/drawing/2014/main" xmlns="" val="1494923318"/>
                    </a:ext>
                  </a:extLst>
                </a:gridCol>
                <a:gridCol w="1139056">
                  <a:extLst>
                    <a:ext uri="{9D8B030D-6E8A-4147-A177-3AD203B41FA5}">
                      <a16:colId xmlns:a16="http://schemas.microsoft.com/office/drawing/2014/main" xmlns="" val="3718187990"/>
                    </a:ext>
                  </a:extLst>
                </a:gridCol>
                <a:gridCol w="923746">
                  <a:extLst>
                    <a:ext uri="{9D8B030D-6E8A-4147-A177-3AD203B41FA5}">
                      <a16:colId xmlns:a16="http://schemas.microsoft.com/office/drawing/2014/main" xmlns="" val="3734284909"/>
                    </a:ext>
                  </a:extLst>
                </a:gridCol>
              </a:tblGrid>
              <a:tr h="658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Размер задолженности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Штраф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тыс.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Штраф в размере заработной платы или иного дохода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Принудительные работы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Арест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Лишение свободы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6715861"/>
                  </a:ext>
                </a:extLst>
              </a:tr>
              <a:tr h="272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Крупный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от 100 до 300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за период от 1 до 2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до 1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до 6 месяцев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 </a:t>
                      </a:r>
                      <a:r>
                        <a:rPr lang="ru-RU" sz="1200" dirty="0">
                          <a:effectLst/>
                        </a:rPr>
                        <a:t>1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2236489"/>
                  </a:ext>
                </a:extLst>
              </a:tr>
              <a:tr h="275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Особо </a:t>
                      </a:r>
                      <a:r>
                        <a:rPr lang="ru-RU" sz="1200" dirty="0" smtClean="0">
                          <a:effectLst/>
                        </a:rPr>
                        <a:t>крупный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от 200 до 500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за период от 1,5 до 3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до 3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до 3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9979461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6E169F59-7EC8-49E9-A48D-A1050FD8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49" y="1423290"/>
            <a:ext cx="752563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Штраф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размере 20% от суммы неуплаченного налога;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ени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размере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одной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трехсотой действующей в это время ключевой ставки ЦБ РФ (с 30.10.2017 она составляет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8,25%);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171450" lvl="0" indent="-1714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Суд может наложить одно из следующих наказаний, предусмотренных </a:t>
            </a:r>
            <a:r>
              <a:rPr lang="ru-RU" altLang="ru-RU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 РФ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35ED6A9-3C09-44C5-9EF2-58E451AFB338}"/>
              </a:ext>
            </a:extLst>
          </p:cNvPr>
          <p:cNvSpPr/>
          <p:nvPr/>
        </p:nvSpPr>
        <p:spPr>
          <a:xfrm>
            <a:off x="387706" y="4125938"/>
            <a:ext cx="8474411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Крупным размером признается сумма налогов, составляющая за три года подряд более 900 тыс. руб</a:t>
            </a:r>
            <a:r>
              <a:rPr lang="ru-RU" altLang="ru-RU" sz="11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условии, что доля неуплаченных </a:t>
            </a:r>
            <a:r>
              <a:rPr lang="ru-RU" altLang="ru-RU" sz="11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налогов </a:t>
            </a: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превышает 10% подлежащих уплате сумм налогов, или превышающая 2 700 тыс. руб.</a:t>
            </a:r>
            <a:endParaRPr lang="ru-RU" altLang="ru-RU" sz="11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Особо крупным размером признается сумма налогов, составляющая за три года подряд более 4 500 тыс. руб</a:t>
            </a:r>
            <a:r>
              <a:rPr lang="ru-RU" altLang="ru-RU" sz="11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условии, что доля неуплаченных налогов, превышает 20% подлежащих уплате сумм налогов, или превышающая 13 500 тыс. руб.</a:t>
            </a:r>
            <a:endParaRPr lang="ru-RU" altLang="ru-RU" sz="11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97324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084" y="0"/>
            <a:ext cx="9144000" cy="163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53444" y="2181225"/>
            <a:ext cx="28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ОЛЬГА </a:t>
            </a:r>
            <a:r>
              <a:rPr lang="ru-RU" sz="1800" b="1" dirty="0" smtClean="0">
                <a:solidFill>
                  <a:schemeClr val="bg1"/>
                </a:solidFill>
              </a:rPr>
              <a:t>ГАРАЩЕНКО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53" y="401454"/>
            <a:ext cx="2398176" cy="7610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2203" y="2512457"/>
            <a:ext cx="2688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генеральный директор</a:t>
            </a:r>
          </a:p>
          <a:p>
            <a:r>
              <a:rPr lang="ru-RU" sz="1300" dirty="0">
                <a:solidFill>
                  <a:schemeClr val="bg1"/>
                </a:solidFill>
              </a:rPr>
              <a:t>OOO «Эксклюзив Консалтинг»</a:t>
            </a:r>
          </a:p>
          <a:p>
            <a:endParaRPr lang="ru-RU" dirty="0"/>
          </a:p>
          <a:p>
            <a:r>
              <a:rPr lang="ru-RU" sz="1600" dirty="0">
                <a:solidFill>
                  <a:schemeClr val="bg1"/>
                </a:solidFill>
              </a:rPr>
              <a:t>+ 7 916 113 10 72 </a:t>
            </a:r>
          </a:p>
          <a:p>
            <a:r>
              <a:rPr lang="ru-RU" dirty="0">
                <a:solidFill>
                  <a:schemeClr val="bg1"/>
                </a:solidFill>
              </a:rPr>
              <a:t>o.garaschenko@eccon.ru </a:t>
            </a:r>
          </a:p>
        </p:txBody>
      </p:sp>
    </p:spTree>
    <p:extLst>
      <p:ext uri="{BB962C8B-B14F-4D97-AF65-F5344CB8AC3E}">
        <p14:creationId xmlns:p14="http://schemas.microsoft.com/office/powerpoint/2010/main" val="29517593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217D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l="3066" r="1695"/>
          <a:stretch/>
        </p:blipFill>
        <p:spPr>
          <a:xfrm>
            <a:off x="3576812" y="132825"/>
            <a:ext cx="1982337" cy="29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39"/>
          <p:cNvSpPr/>
          <p:nvPr/>
        </p:nvSpPr>
        <p:spPr>
          <a:xfrm>
            <a:off x="0" y="3261946"/>
            <a:ext cx="9144000" cy="1881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61"/>
          <p:cNvSpPr txBox="1">
            <a:spLocks/>
          </p:cNvSpPr>
          <p:nvPr/>
        </p:nvSpPr>
        <p:spPr>
          <a:xfrm>
            <a:off x="330374" y="3594905"/>
            <a:ext cx="8479518" cy="11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  <a:t>Все, что нужно знать о налогах физического лица </a:t>
            </a:r>
            <a:b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</a:b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  <a:t>при инвестировании в недвижимость,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</a:b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  <a:t>без </a:t>
            </a:r>
            <a:r>
              <a:rPr lang="ru-RU" sz="2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Open Sans"/>
              </a:rPr>
              <a:t>сверхусилий</a:t>
            </a:r>
            <a:endParaRPr lang="en-GB" sz="2200" b="1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Open Sans"/>
            </a:endParaRPr>
          </a:p>
        </p:txBody>
      </p:sp>
      <p:pic>
        <p:nvPicPr>
          <p:cNvPr id="10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1280" y="218998"/>
            <a:ext cx="542973" cy="54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 amt="57000"/>
          </a:blip>
          <a:srcRect t="15704"/>
          <a:stretch/>
        </p:blipFill>
        <p:spPr>
          <a:xfrm>
            <a:off x="0" y="0"/>
            <a:ext cx="9143997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0" y="3261946"/>
            <a:ext cx="9143999" cy="1881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965117" y="2365381"/>
            <a:ext cx="7701599" cy="162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3600" b="1" dirty="0" smtClean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Инвестиции физического лица </a:t>
            </a:r>
            <a:endParaRPr lang="en-GB" sz="3600"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1057059" y="3552441"/>
            <a:ext cx="7701599" cy="9084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dirty="0" smtClean="0"/>
              <a:t>–</a:t>
            </a:r>
            <a:r>
              <a:rPr lang="ru-RU" sz="1900" dirty="0" smtClean="0"/>
              <a:t> </a:t>
            </a:r>
            <a:r>
              <a:rPr lang="ru-RU" sz="1900" b="1" dirty="0" smtClean="0"/>
              <a:t>Жилые помещения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dirty="0" smtClean="0"/>
              <a:t>–</a:t>
            </a:r>
            <a:r>
              <a:rPr lang="ru-RU" sz="1900" dirty="0" smtClean="0"/>
              <a:t> </a:t>
            </a:r>
            <a:r>
              <a:rPr lang="ru-RU" sz="1900" b="1" dirty="0" smtClean="0"/>
              <a:t>Нежилые помещения</a:t>
            </a:r>
            <a:r>
              <a:rPr lang="ru-RU" sz="1900" dirty="0" smtClean="0"/>
              <a:t>, в </a:t>
            </a:r>
            <a:r>
              <a:rPr lang="ru-RU" sz="1900" dirty="0" err="1" smtClean="0"/>
              <a:t>т.ч</a:t>
            </a:r>
            <a:r>
              <a:rPr lang="ru-RU" sz="1900" dirty="0" smtClean="0"/>
              <a:t>. апартаменты и </a:t>
            </a:r>
            <a:r>
              <a:rPr lang="ru-RU" sz="1900" dirty="0" err="1" smtClean="0"/>
              <a:t>машино</a:t>
            </a:r>
            <a:r>
              <a:rPr lang="ru-RU" sz="1900" dirty="0" smtClean="0"/>
              <a:t>-места</a:t>
            </a:r>
            <a:endParaRPr sz="1900" dirty="0"/>
          </a:p>
        </p:txBody>
      </p:sp>
      <p:pic>
        <p:nvPicPr>
          <p:cNvPr id="10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1280" y="218998"/>
            <a:ext cx="542973" cy="54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5903" y="1473037"/>
            <a:ext cx="7243949" cy="358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15000"/>
              </a:lnSpc>
              <a:spcAft>
                <a:spcPts val="1500"/>
              </a:spcAft>
            </a:pP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1.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	</a:t>
            </a: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переуступка </a:t>
            </a:r>
            <a:r>
              <a:rPr lang="ru-RU" sz="22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права требования по </a:t>
            </a: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ДДУ, </a:t>
            </a:r>
            <a:endParaRPr lang="ru-RU" sz="2200" dirty="0">
              <a:solidFill>
                <a:schemeClr val="bg1"/>
              </a:solidFill>
              <a:latin typeface="+mj-lt"/>
              <a:ea typeface="Calibri" charset="0"/>
              <a:cs typeface="Times New Roman" charset="0"/>
            </a:endParaRPr>
          </a:p>
          <a:p>
            <a:pPr marL="360363" indent="-360363">
              <a:lnSpc>
                <a:spcPct val="115000"/>
              </a:lnSpc>
              <a:spcAft>
                <a:spcPts val="1500"/>
              </a:spcAft>
            </a:pP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2.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	</a:t>
            </a: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пользование объектом </a:t>
            </a:r>
            <a:r>
              <a:rPr lang="ru-RU" sz="22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в личных целях,</a:t>
            </a: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3.  пользование объектом </a:t>
            </a:r>
            <a:r>
              <a:rPr lang="ru-RU" sz="22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в </a:t>
            </a: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коммерческих целях,</a:t>
            </a: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4.  дарение </a:t>
            </a:r>
            <a:r>
              <a:rPr lang="ru-RU" sz="22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или передача по </a:t>
            </a: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наследству,</a:t>
            </a:r>
            <a:endParaRPr lang="ru-RU" sz="2200" dirty="0">
              <a:solidFill>
                <a:schemeClr val="bg1"/>
              </a:solidFill>
              <a:latin typeface="+mj-lt"/>
              <a:ea typeface="Calibri" charset="0"/>
              <a:cs typeface="Times New Roman" charset="0"/>
            </a:endParaRPr>
          </a:p>
          <a:p>
            <a:pPr marL="363538" indent="-363538">
              <a:lnSpc>
                <a:spcPct val="115000"/>
              </a:lnSpc>
              <a:spcAft>
                <a:spcPts val="1500"/>
              </a:spcAft>
            </a:pP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5.  продажа </a:t>
            </a:r>
            <a:r>
              <a:rPr lang="ru-RU" sz="22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объекта после подписания </a:t>
            </a: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акта приема-передачи </a:t>
            </a:r>
            <a:r>
              <a:rPr lang="ru-RU" sz="2200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и оформления права </a:t>
            </a:r>
            <a:r>
              <a:rPr lang="ru-RU" sz="2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собственности, после получения в дар или по наследству.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0915" cy="138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Shape 58"/>
          <p:cNvSpPr txBox="1"/>
          <p:nvPr/>
        </p:nvSpPr>
        <p:spPr>
          <a:xfrm>
            <a:off x="436582" y="153882"/>
            <a:ext cx="8122724" cy="10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ru-RU" sz="2600" b="1" dirty="0" smtClean="0">
                <a:solidFill>
                  <a:srgbClr val="003D84"/>
                </a:solidFill>
                <a:ea typeface="Calibri" charset="0"/>
                <a:cs typeface="Times New Roman" charset="0"/>
              </a:rPr>
              <a:t>ВОЗМОЖНЫЕ ДЕЙСТВИЯ </a:t>
            </a:r>
            <a:endParaRPr lang="en-US" sz="2600" b="1" dirty="0" smtClean="0">
              <a:solidFill>
                <a:srgbClr val="003D84"/>
              </a:solidFill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ru-RU" sz="2600" b="1" dirty="0" smtClean="0">
                <a:solidFill>
                  <a:srgbClr val="003D84"/>
                </a:solidFill>
                <a:ea typeface="Calibri" charset="0"/>
                <a:cs typeface="Times New Roman" charset="0"/>
              </a:rPr>
              <a:t>ФИЗЛИЦА-ИНВЕСТОРА:</a:t>
            </a:r>
            <a:endParaRPr lang="ru-RU" sz="2600" dirty="0">
              <a:solidFill>
                <a:srgbClr val="003D84"/>
              </a:solidFill>
              <a:ea typeface="Calibri" charset="0"/>
              <a:cs typeface="Times New Roman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450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1"/>
            <a:ext cx="9140915" cy="923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Shape 58"/>
          <p:cNvSpPr txBox="1"/>
          <p:nvPr/>
        </p:nvSpPr>
        <p:spPr>
          <a:xfrm>
            <a:off x="4482073" y="2220637"/>
            <a:ext cx="2628789" cy="1282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</a:pPr>
            <a:r>
              <a:rPr lang="ru-RU" sz="1600" dirty="0" smtClean="0">
                <a:solidFill>
                  <a:schemeClr val="bg1"/>
                </a:solidFill>
              </a:rPr>
              <a:t>Сумма фактических расходов по документам, </a:t>
            </a:r>
            <a:r>
              <a:rPr lang="ru-RU" sz="1600" dirty="0">
                <a:solidFill>
                  <a:schemeClr val="bg1"/>
                </a:solidFill>
              </a:rPr>
              <a:t>связанных с </a:t>
            </a:r>
            <a:r>
              <a:rPr lang="ru-RU" sz="1600" dirty="0" smtClean="0">
                <a:solidFill>
                  <a:schemeClr val="bg1"/>
                </a:solidFill>
              </a:rPr>
              <a:t>приобретением права</a:t>
            </a:r>
            <a:endParaRPr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3865" y="1181934"/>
            <a:ext cx="80039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u="sng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Переуступка по ДДУ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              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                           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 </a:t>
            </a:r>
            <a:r>
              <a:rPr lang="ru-RU" sz="1800" u="sng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Налог </a:t>
            </a:r>
            <a:r>
              <a:rPr lang="ru-RU" sz="1800" u="sng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– НДФЛ</a:t>
            </a:r>
            <a:endParaRPr lang="ru-RU" sz="1800" u="sng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2005" y="2304616"/>
            <a:ext cx="1069761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Налог</a:t>
            </a:r>
            <a:endParaRPr lang="ru-RU" sz="2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81278" y="2290782"/>
            <a:ext cx="1638796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Доход от переуступки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77187" y="2158882"/>
            <a:ext cx="472840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-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43998" y="2304616"/>
            <a:ext cx="13200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13%</a:t>
            </a:r>
            <a:endParaRPr lang="ru-RU" sz="2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2431" y="1733865"/>
            <a:ext cx="2416561" cy="4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FFC000"/>
                </a:solidFill>
                <a:ea typeface="Calibri" charset="0"/>
                <a:cs typeface="Times New Roman" charset="0"/>
              </a:rPr>
              <a:t>Резиденты РФ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29555" y="2046758"/>
            <a:ext cx="245193" cy="90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0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)</a:t>
            </a:r>
            <a:endParaRPr lang="ru-RU" sz="5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02744" y="2304735"/>
            <a:ext cx="32959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3600" dirty="0">
                <a:solidFill>
                  <a:schemeClr val="bg1"/>
                </a:solidFill>
                <a:ea typeface="Calibri" charset="0"/>
                <a:cs typeface="Times New Roman" charset="0"/>
              </a:rPr>
              <a:t>*</a:t>
            </a:r>
            <a:endParaRPr lang="ru-RU" sz="36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00000" y="2243191"/>
            <a:ext cx="4951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chemeClr val="bg1"/>
                </a:solidFill>
                <a:ea typeface="Calibri" charset="0"/>
                <a:cs typeface="Times New Roman" charset="0"/>
              </a:rPr>
              <a:t>=</a:t>
            </a:r>
            <a:endParaRPr lang="ru-RU" sz="36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8318" y="3463098"/>
            <a:ext cx="3047676" cy="4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FFC000"/>
                </a:solidFill>
                <a:ea typeface="Calibri" charset="0"/>
                <a:cs typeface="Times New Roman" charset="0"/>
              </a:rPr>
              <a:t>Нерезиденты РФ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82005" y="4063091"/>
            <a:ext cx="1069761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Налог</a:t>
            </a:r>
            <a:endParaRPr lang="ru-RU" sz="2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81278" y="4049257"/>
            <a:ext cx="1638796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Доход от переуступки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977187" y="3917357"/>
            <a:ext cx="472840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-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403558" y="3821537"/>
            <a:ext cx="26971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0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(</a:t>
            </a:r>
            <a:endParaRPr lang="ru-RU" sz="5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43998" y="4063091"/>
            <a:ext cx="132003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30</a:t>
            </a:r>
            <a:r>
              <a:rPr lang="en-GB" sz="24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%</a:t>
            </a:r>
            <a:endParaRPr lang="ru-RU" sz="2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29555" y="3805233"/>
            <a:ext cx="245193" cy="90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0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)</a:t>
            </a:r>
            <a:endParaRPr lang="ru-RU" sz="5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02744" y="4063210"/>
            <a:ext cx="32959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3600" dirty="0">
                <a:solidFill>
                  <a:schemeClr val="bg1"/>
                </a:solidFill>
                <a:ea typeface="Calibri" charset="0"/>
                <a:cs typeface="Times New Roman" charset="0"/>
              </a:rPr>
              <a:t>*</a:t>
            </a:r>
            <a:endParaRPr lang="ru-RU" sz="36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00000" y="4001666"/>
            <a:ext cx="49514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chemeClr val="bg1"/>
                </a:solidFill>
                <a:ea typeface="Calibri" charset="0"/>
                <a:cs typeface="Times New Roman" charset="0"/>
              </a:rPr>
              <a:t>=</a:t>
            </a:r>
            <a:endParaRPr lang="ru-RU" sz="36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56377" y="3993731"/>
            <a:ext cx="346131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0</a:t>
            </a:r>
            <a:endParaRPr lang="ru-RU" sz="32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03558" y="2089829"/>
            <a:ext cx="26971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000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(</a:t>
            </a:r>
            <a:endParaRPr lang="ru-RU" sz="5000" dirty="0" smtClean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740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0915" cy="923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4857" y="1173772"/>
            <a:ext cx="8596268" cy="362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2200" b="1" dirty="0" smtClean="0">
                <a:solidFill>
                  <a:srgbClr val="FFC000"/>
                </a:solidFill>
              </a:rPr>
              <a:t>КОГДА ВОЗНИКАЕТ ДОХОД?</a:t>
            </a:r>
            <a:endParaRPr lang="ru-RU" sz="2200" dirty="0" smtClean="0">
              <a:solidFill>
                <a:srgbClr val="FFC000"/>
              </a:solidFill>
            </a:endParaRPr>
          </a:p>
          <a:p>
            <a:pPr>
              <a:spcAft>
                <a:spcPts val="15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На </a:t>
            </a:r>
            <a:r>
              <a:rPr lang="ru-RU" sz="1600" dirty="0">
                <a:solidFill>
                  <a:schemeClr val="bg1"/>
                </a:solidFill>
              </a:rPr>
              <a:t>дату выплаты дохода, в </a:t>
            </a:r>
            <a:r>
              <a:rPr lang="ru-RU" sz="1600" dirty="0" err="1">
                <a:solidFill>
                  <a:schemeClr val="bg1"/>
                </a:solidFill>
              </a:rPr>
              <a:t>т.ч</a:t>
            </a:r>
            <a:r>
              <a:rPr lang="ru-RU" sz="1600" dirty="0">
                <a:solidFill>
                  <a:schemeClr val="bg1"/>
                </a:solidFill>
              </a:rPr>
              <a:t>. перечисления дохода на счета </a:t>
            </a:r>
            <a:r>
              <a:rPr lang="ru-RU" sz="1600" dirty="0" smtClean="0">
                <a:solidFill>
                  <a:schemeClr val="bg1"/>
                </a:solidFill>
              </a:rPr>
              <a:t>физлица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банках либо по его поручению на счета третьих лиц.</a:t>
            </a:r>
          </a:p>
          <a:p>
            <a:pPr>
              <a:lnSpc>
                <a:spcPts val="2640"/>
              </a:lnSpc>
            </a:pPr>
            <a:r>
              <a:rPr lang="ru-RU" sz="2200" b="1" dirty="0" smtClean="0">
                <a:solidFill>
                  <a:srgbClr val="FFC000"/>
                </a:solidFill>
              </a:rPr>
              <a:t>КТО ИСЧИСЛЯЕТ И ПЛАТИТ НАЛОГ?</a:t>
            </a:r>
          </a:p>
          <a:p>
            <a:pPr>
              <a:spcAft>
                <a:spcPts val="10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Физлицо </a:t>
            </a:r>
            <a:r>
              <a:rPr lang="ru-RU" sz="1600" dirty="0">
                <a:solidFill>
                  <a:schemeClr val="bg1"/>
                </a:solidFill>
              </a:rPr>
              <a:t>исчисляет и уплачивает НДФЛ самостоятельно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500"/>
              </a:spcBef>
            </a:pPr>
            <a:r>
              <a:rPr lang="ru-RU" sz="2200" b="1" dirty="0" smtClean="0">
                <a:solidFill>
                  <a:srgbClr val="FFC000"/>
                </a:solidFill>
              </a:rPr>
              <a:t>КОГДА ПЛАТИТЬ НАЛОГ?</a:t>
            </a:r>
          </a:p>
          <a:p>
            <a:pPr>
              <a:spcAft>
                <a:spcPts val="15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Не </a:t>
            </a:r>
            <a:r>
              <a:rPr lang="ru-RU" sz="1600" dirty="0">
                <a:solidFill>
                  <a:schemeClr val="bg1"/>
                </a:solidFill>
              </a:rPr>
              <a:t>позднее 15 июля года, следующего за истекшим </a:t>
            </a:r>
            <a:r>
              <a:rPr lang="ru-RU" sz="1600" dirty="0" smtClean="0">
                <a:solidFill>
                  <a:schemeClr val="bg1"/>
                </a:solidFill>
              </a:rPr>
              <a:t>годом.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spcAft>
                <a:spcPts val="500"/>
              </a:spcAft>
            </a:pPr>
            <a:r>
              <a:rPr lang="ru-RU" sz="2200" b="1" dirty="0" smtClean="0">
                <a:solidFill>
                  <a:srgbClr val="FFC000"/>
                </a:solidFill>
              </a:rPr>
              <a:t>ДЕКАЛАРАЦИЯ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Физлицо </a:t>
            </a:r>
            <a:r>
              <a:rPr lang="ru-RU" sz="1600" dirty="0">
                <a:solidFill>
                  <a:schemeClr val="bg1"/>
                </a:solidFill>
              </a:rPr>
              <a:t>обязано предоставить налоговую </a:t>
            </a:r>
            <a:r>
              <a:rPr lang="ru-RU" sz="1600" dirty="0" smtClean="0">
                <a:solidFill>
                  <a:schemeClr val="bg1"/>
                </a:solidFill>
              </a:rPr>
              <a:t>декларацию 3-НДФЛ </a:t>
            </a:r>
            <a:r>
              <a:rPr lang="ru-RU" sz="1600" dirty="0">
                <a:solidFill>
                  <a:schemeClr val="bg1"/>
                </a:solidFill>
              </a:rPr>
              <a:t>по месту </a:t>
            </a:r>
            <a:r>
              <a:rPr lang="ru-RU" sz="1600" dirty="0" smtClean="0">
                <a:solidFill>
                  <a:schemeClr val="bg1"/>
                </a:solidFill>
              </a:rPr>
              <a:t>регистрации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срок не позднее 30 апреля года, следующего за годом, </a:t>
            </a: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котором был получен </a:t>
            </a:r>
            <a:r>
              <a:rPr lang="ru-RU" sz="1600" dirty="0" smtClean="0">
                <a:solidFill>
                  <a:schemeClr val="bg1"/>
                </a:solidFill>
              </a:rPr>
              <a:t>доход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38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24254"/>
              </p:ext>
            </p:extLst>
          </p:nvPr>
        </p:nvGraphicFramePr>
        <p:xfrm>
          <a:off x="580827" y="3232550"/>
          <a:ext cx="7117030" cy="1690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0851"/>
                <a:gridCol w="2166179"/>
              </a:tblGrid>
              <a:tr h="33248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Кадастровая стоимость квартиры/комнаты/жилого дома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Ставка налога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 10 млн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0,1%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 10 до 20 млн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0,15%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 20 до 50 млн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0,2%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 50 до 300 млн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0,3%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0"/>
            <a:ext cx="9140915" cy="112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1501" y="612461"/>
            <a:ext cx="8478981" cy="33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charset="0"/>
                <a:cs typeface="Times New Roman" charset="0"/>
              </a:rPr>
              <a:t>Налог на имущество физлиц после оформления права собственности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3442" y="201078"/>
            <a:ext cx="731465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3D84"/>
                </a:solidFill>
                <a:ea typeface="Calibri" charset="0"/>
                <a:cs typeface="Times New Roman" charset="0"/>
              </a:rPr>
              <a:t>ВЛАДЕНИЕ ОБЪЕКТОМ НЕДВИЖИМОСТИ</a:t>
            </a:r>
            <a:endParaRPr lang="ru-RU" sz="2400" b="1" dirty="0" smtClean="0">
              <a:solidFill>
                <a:srgbClr val="003D84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" y="1212813"/>
            <a:ext cx="8369467" cy="201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bg1"/>
                </a:solidFill>
              </a:rPr>
              <a:t>Уплачивается по налоговому уведомлению и п/п, </a:t>
            </a:r>
            <a:r>
              <a:rPr lang="ru-RU" sz="1600" dirty="0" smtClean="0">
                <a:solidFill>
                  <a:schemeClr val="bg1"/>
                </a:solidFill>
              </a:rPr>
              <a:t>которые направляются налоговиками </a:t>
            </a:r>
            <a:r>
              <a:rPr lang="ru-RU" sz="1600" dirty="0">
                <a:solidFill>
                  <a:schemeClr val="bg1"/>
                </a:solidFill>
              </a:rPr>
              <a:t>по адресу постоянной </a:t>
            </a:r>
            <a:r>
              <a:rPr lang="ru-RU" sz="1600" dirty="0" smtClean="0">
                <a:solidFill>
                  <a:schemeClr val="bg1"/>
                </a:solidFill>
              </a:rPr>
              <a:t>регистрации физлица (или в личный кабинет налогоплательщика), </a:t>
            </a:r>
            <a:r>
              <a:rPr lang="ru-RU" sz="1600" dirty="0">
                <a:solidFill>
                  <a:schemeClr val="bg1"/>
                </a:solidFill>
              </a:rPr>
              <a:t>не позднее 1 декабря года, следующего за истекшим налоговым периодом. </a:t>
            </a:r>
          </a:p>
          <a:p>
            <a:pPr>
              <a:spcAft>
                <a:spcPts val="4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 Москве налог исчисляется с кадастровой стоимости объекта недвижимости, а ставка налога зависит от размера кадастровой стоимости и вида объекта </a:t>
            </a:r>
          </a:p>
          <a:p>
            <a:r>
              <a:rPr lang="ru-RU" sz="1600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Закон </a:t>
            </a:r>
            <a:r>
              <a:rPr lang="ru-RU" dirty="0">
                <a:solidFill>
                  <a:schemeClr val="tx1"/>
                </a:solidFill>
              </a:rPr>
              <a:t>г. Москвы от 19.11.2014 № 51)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47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A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0915" cy="112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9" y="153882"/>
            <a:ext cx="670616" cy="6755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1501" y="612461"/>
            <a:ext cx="8478981" cy="33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charset="0"/>
                <a:cs typeface="Times New Roman" charset="0"/>
              </a:rPr>
              <a:t>Налог на имущество физлиц после оформления права собственности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3442" y="201078"/>
            <a:ext cx="731465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3D84"/>
                </a:solidFill>
                <a:ea typeface="Calibri" charset="0"/>
                <a:cs typeface="Times New Roman" charset="0"/>
              </a:rPr>
              <a:t>ВЛАДЕНИЕ ОБЪЕКТОМ НЕДВИЖИМОСТИ</a:t>
            </a:r>
            <a:endParaRPr lang="ru-RU" sz="2400" b="1" dirty="0" smtClean="0">
              <a:solidFill>
                <a:srgbClr val="003D84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317" y="1307467"/>
            <a:ext cx="847028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bg1"/>
                </a:solidFill>
              </a:rPr>
              <a:t>В отношении апартаментов  ставка </a:t>
            </a:r>
            <a:r>
              <a:rPr lang="ru-RU" sz="1600" dirty="0" smtClean="0">
                <a:solidFill>
                  <a:schemeClr val="bg1"/>
                </a:solidFill>
              </a:rPr>
              <a:t>– </a:t>
            </a:r>
            <a:r>
              <a:rPr lang="ru-RU" sz="1600" dirty="0" smtClean="0">
                <a:solidFill>
                  <a:schemeClr val="bg1"/>
                </a:solidFill>
              </a:rPr>
              <a:t>0,5</a:t>
            </a:r>
            <a:r>
              <a:rPr lang="ru-RU" sz="1600" dirty="0">
                <a:solidFill>
                  <a:schemeClr val="bg1"/>
                </a:solidFill>
              </a:rPr>
              <a:t>%, если выполняются условия: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FFC000"/>
                </a:solidFill>
              </a:rPr>
              <a:t>- апартаменты </a:t>
            </a:r>
            <a:r>
              <a:rPr lang="ru-RU" u="sng" dirty="0">
                <a:solidFill>
                  <a:srgbClr val="FFC000"/>
                </a:solidFill>
              </a:rPr>
              <a:t>не</a:t>
            </a:r>
            <a:r>
              <a:rPr lang="ru-RU" dirty="0">
                <a:solidFill>
                  <a:srgbClr val="FFC000"/>
                </a:solidFill>
              </a:rPr>
              <a:t> расположены в административно-деловом или торговом центре (комплексе);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FFC000"/>
                </a:solidFill>
              </a:rPr>
              <a:t>- их назначение в соответствии с кадастровым паспортом </a:t>
            </a:r>
            <a:r>
              <a:rPr lang="ru-RU" u="sng" dirty="0">
                <a:solidFill>
                  <a:srgbClr val="FFC000"/>
                </a:solidFill>
              </a:rPr>
              <a:t>не</a:t>
            </a:r>
            <a:r>
              <a:rPr lang="ru-RU" dirty="0">
                <a:solidFill>
                  <a:srgbClr val="FFC000"/>
                </a:solidFill>
              </a:rPr>
              <a:t> предусматривает размещение офисов, торговых объектов, объектов общественного питания и бытового обслуживания либо подобные объекты фактически там не размещены;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FFC000"/>
                </a:solidFill>
              </a:rPr>
              <a:t>- их кадастровая стоимость </a:t>
            </a:r>
            <a:r>
              <a:rPr lang="ru-RU" u="sng" dirty="0">
                <a:solidFill>
                  <a:srgbClr val="FFC000"/>
                </a:solidFill>
              </a:rPr>
              <a:t>не</a:t>
            </a:r>
            <a:r>
              <a:rPr lang="ru-RU" dirty="0">
                <a:solidFill>
                  <a:srgbClr val="FFC000"/>
                </a:solidFill>
              </a:rPr>
              <a:t> превышает 300 млн руб.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1600" dirty="0">
                <a:solidFill>
                  <a:schemeClr val="bg1"/>
                </a:solidFill>
              </a:rPr>
              <a:t>Если не выполняется какое-либо из вышеуказанных условий, то ставка налога составит 2%.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bg1"/>
                </a:solidFill>
              </a:rPr>
              <a:t>По гаражам и </a:t>
            </a:r>
            <a:r>
              <a:rPr lang="ru-RU" sz="1600" dirty="0" err="1" smtClean="0">
                <a:solidFill>
                  <a:schemeClr val="bg1"/>
                </a:solidFill>
              </a:rPr>
              <a:t>машино</a:t>
            </a:r>
            <a:r>
              <a:rPr lang="ru-RU" sz="1600" dirty="0" smtClean="0">
                <a:solidFill>
                  <a:schemeClr val="bg1"/>
                </a:solidFill>
              </a:rPr>
              <a:t>-местам </a:t>
            </a:r>
            <a:r>
              <a:rPr lang="ru-RU" sz="1600" dirty="0">
                <a:solidFill>
                  <a:schemeClr val="bg1"/>
                </a:solidFill>
              </a:rPr>
              <a:t>ставка налога </a:t>
            </a:r>
            <a:r>
              <a:rPr lang="ru-RU" sz="1600" dirty="0">
                <a:solidFill>
                  <a:schemeClr val="bg1"/>
                </a:solidFill>
              </a:rPr>
              <a:t>– 0,1</a:t>
            </a:r>
            <a:r>
              <a:rPr lang="ru-RU" sz="1600" dirty="0">
                <a:solidFill>
                  <a:schemeClr val="bg1"/>
                </a:solidFill>
              </a:rPr>
              <a:t>%.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bg1"/>
                </a:solidFill>
              </a:rPr>
              <a:t>По любым объектам с кадастровой стоимостью более 300 </a:t>
            </a:r>
            <a:r>
              <a:rPr lang="ru-RU" sz="1600" dirty="0" smtClean="0">
                <a:solidFill>
                  <a:schemeClr val="bg1"/>
                </a:solidFill>
              </a:rPr>
              <a:t>млн </a:t>
            </a:r>
            <a:r>
              <a:rPr lang="ru-RU" sz="1600" dirty="0">
                <a:solidFill>
                  <a:schemeClr val="bg1"/>
                </a:solidFill>
              </a:rPr>
              <a:t>руб. – 2%.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314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1360</Words>
  <Application>Microsoft Office PowerPoint</Application>
  <PresentationFormat>Экран (16:9)</PresentationFormat>
  <Paragraphs>240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Open Sans</vt:lpstr>
      <vt:lpstr>Times New Roman</vt:lpstr>
      <vt:lpstr>Wingdings</vt:lpstr>
      <vt:lpstr>simple-light-2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core2duo</dc:creator>
  <cp:lastModifiedBy>Natalya</cp:lastModifiedBy>
  <cp:revision>63</cp:revision>
  <dcterms:modified xsi:type="dcterms:W3CDTF">2017-11-30T14:08:20Z</dcterms:modified>
</cp:coreProperties>
</file>